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grandir Bold" panose="020B0604020202020204" charset="0"/>
      <p:regular r:id="rId12"/>
    </p:embeddedFont>
    <p:embeddedFont>
      <p:font typeface="Franklin Gothic Medium" panose="020B0603020102020204" pitchFamily="34" charset="0"/>
      <p:regular r:id="rId13"/>
      <p:italic r:id="rId14"/>
    </p:embeddedFont>
    <p:embeddedFont>
      <p:font typeface="Glacial Indifference Bold" panose="020B0604020202020204" charset="0"/>
      <p:regular r:id="rId15"/>
    </p:embeddedFont>
    <p:embeddedFont>
      <p:font typeface="Poppins" panose="00000500000000000000" pitchFamily="2" charset="0"/>
      <p:regular r:id="rId16"/>
    </p:embeddedFont>
    <p:embeddedFont>
      <p:font typeface="Poppins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5C6494-13BE-4A1B-A99B-CCD758CF644E}" v="2" dt="2025-11-06T23:15:48.8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BHADEEP DAS" userId="270c41fa79a775d4" providerId="LiveId" clId="{FE2C043D-A38B-4E2C-A581-4F1B43BD0A4F}"/>
    <pc:docChg chg="modSld">
      <pc:chgData name="SUBHADEEP DAS" userId="270c41fa79a775d4" providerId="LiveId" clId="{FE2C043D-A38B-4E2C-A581-4F1B43BD0A4F}" dt="2025-11-06T23:04:23.802" v="71" actId="1076"/>
      <pc:docMkLst>
        <pc:docMk/>
      </pc:docMkLst>
      <pc:sldChg chg="modTransition">
        <pc:chgData name="SUBHADEEP DAS" userId="270c41fa79a775d4" providerId="LiveId" clId="{FE2C043D-A38B-4E2C-A581-4F1B43BD0A4F}" dt="2025-11-04T22:54:45.824" v="60"/>
        <pc:sldMkLst>
          <pc:docMk/>
          <pc:sldMk cId="0" sldId="256"/>
        </pc:sldMkLst>
      </pc:sldChg>
      <pc:sldChg chg="modTransition">
        <pc:chgData name="SUBHADEEP DAS" userId="270c41fa79a775d4" providerId="LiveId" clId="{FE2C043D-A38B-4E2C-A581-4F1B43BD0A4F}" dt="2025-11-04T22:51:18.359" v="4"/>
        <pc:sldMkLst>
          <pc:docMk/>
          <pc:sldMk cId="0" sldId="257"/>
        </pc:sldMkLst>
      </pc:sldChg>
      <pc:sldChg chg="addSp modSp mod modTransition modAnim">
        <pc:chgData name="SUBHADEEP DAS" userId="270c41fa79a775d4" providerId="LiveId" clId="{FE2C043D-A38B-4E2C-A581-4F1B43BD0A4F}" dt="2025-11-06T23:04:23.802" v="71" actId="1076"/>
        <pc:sldMkLst>
          <pc:docMk/>
          <pc:sldMk cId="0" sldId="258"/>
        </pc:sldMkLst>
        <pc:spChg chg="mod">
          <ac:chgData name="SUBHADEEP DAS" userId="270c41fa79a775d4" providerId="LiveId" clId="{FE2C043D-A38B-4E2C-A581-4F1B43BD0A4F}" dt="2025-11-06T23:04:14.954" v="69" actId="1076"/>
          <ac:spMkLst>
            <pc:docMk/>
            <pc:sldMk cId="0" sldId="258"/>
            <ac:spMk id="5" creationId="{00000000-0000-0000-0000-000000000000}"/>
          </ac:spMkLst>
        </pc:spChg>
        <pc:picChg chg="add mod">
          <ac:chgData name="SUBHADEEP DAS" userId="270c41fa79a775d4" providerId="LiveId" clId="{FE2C043D-A38B-4E2C-A581-4F1B43BD0A4F}" dt="2025-11-06T23:04:23.802" v="71" actId="1076"/>
          <ac:picMkLst>
            <pc:docMk/>
            <pc:sldMk cId="0" sldId="258"/>
            <ac:picMk id="6" creationId="{9BE0B7A5-5340-4348-65BF-00421850553F}"/>
          </ac:picMkLst>
        </pc:picChg>
      </pc:sldChg>
      <pc:sldChg chg="modTransition">
        <pc:chgData name="SUBHADEEP DAS" userId="270c41fa79a775d4" providerId="LiveId" clId="{FE2C043D-A38B-4E2C-A581-4F1B43BD0A4F}" dt="2025-11-04T22:51:52.803" v="23"/>
        <pc:sldMkLst>
          <pc:docMk/>
          <pc:sldMk cId="0" sldId="259"/>
        </pc:sldMkLst>
      </pc:sldChg>
      <pc:sldChg chg="modTransition">
        <pc:chgData name="SUBHADEEP DAS" userId="270c41fa79a775d4" providerId="LiveId" clId="{FE2C043D-A38B-4E2C-A581-4F1B43BD0A4F}" dt="2025-11-04T22:52:08.722" v="24"/>
        <pc:sldMkLst>
          <pc:docMk/>
          <pc:sldMk cId="0" sldId="260"/>
        </pc:sldMkLst>
      </pc:sldChg>
      <pc:sldChg chg="modTransition">
        <pc:chgData name="SUBHADEEP DAS" userId="270c41fa79a775d4" providerId="LiveId" clId="{FE2C043D-A38B-4E2C-A581-4F1B43BD0A4F}" dt="2025-11-04T22:52:55.674" v="38"/>
        <pc:sldMkLst>
          <pc:docMk/>
          <pc:sldMk cId="0" sldId="261"/>
        </pc:sldMkLst>
      </pc:sldChg>
      <pc:sldChg chg="modTransition">
        <pc:chgData name="SUBHADEEP DAS" userId="270c41fa79a775d4" providerId="LiveId" clId="{FE2C043D-A38B-4E2C-A581-4F1B43BD0A4F}" dt="2025-11-04T22:53:14.099" v="41"/>
        <pc:sldMkLst>
          <pc:docMk/>
          <pc:sldMk cId="0" sldId="262"/>
        </pc:sldMkLst>
      </pc:sldChg>
      <pc:sldChg chg="modTransition">
        <pc:chgData name="SUBHADEEP DAS" userId="270c41fa79a775d4" providerId="LiveId" clId="{FE2C043D-A38B-4E2C-A581-4F1B43BD0A4F}" dt="2025-11-04T22:53:37.930" v="45"/>
        <pc:sldMkLst>
          <pc:docMk/>
          <pc:sldMk cId="0" sldId="263"/>
        </pc:sldMkLst>
      </pc:sldChg>
      <pc:sldChg chg="modTransition">
        <pc:chgData name="SUBHADEEP DAS" userId="270c41fa79a775d4" providerId="LiveId" clId="{FE2C043D-A38B-4E2C-A581-4F1B43BD0A4F}" dt="2025-11-04T22:53:44.574" v="46"/>
        <pc:sldMkLst>
          <pc:docMk/>
          <pc:sldMk cId="0" sldId="264"/>
        </pc:sldMkLst>
      </pc:sldChg>
      <pc:sldChg chg="modTransition">
        <pc:chgData name="SUBHADEEP DAS" userId="270c41fa79a775d4" providerId="LiveId" clId="{FE2C043D-A38B-4E2C-A581-4F1B43BD0A4F}" dt="2025-11-04T22:53:51.178" v="47"/>
        <pc:sldMkLst>
          <pc:docMk/>
          <pc:sldMk cId="0" sldId="26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7F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952829" y="0"/>
            <a:ext cx="3335171" cy="10287000"/>
            <a:chOff x="0" y="0"/>
            <a:chExt cx="878421" cy="2709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8421" cy="2709472"/>
            </a:xfrm>
            <a:custGeom>
              <a:avLst/>
              <a:gdLst/>
              <a:ahLst/>
              <a:cxnLst/>
              <a:rect l="l" t="t" r="r" b="b"/>
              <a:pathLst>
                <a:path w="878421" h="2709472">
                  <a:moveTo>
                    <a:pt x="878421" y="0"/>
                  </a:moveTo>
                  <a:lnTo>
                    <a:pt x="878421" y="2709472"/>
                  </a:lnTo>
                  <a:lnTo>
                    <a:pt x="0" y="27094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78421" cy="27666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685046" y="1440233"/>
            <a:ext cx="6759147" cy="4094400"/>
            <a:chOff x="0" y="0"/>
            <a:chExt cx="1230376" cy="7453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0376" cy="745309"/>
            </a:xfrm>
            <a:custGeom>
              <a:avLst/>
              <a:gdLst/>
              <a:ahLst/>
              <a:cxnLst/>
              <a:rect l="l" t="t" r="r" b="b"/>
              <a:pathLst>
                <a:path w="1230376" h="745309">
                  <a:moveTo>
                    <a:pt x="45816" y="0"/>
                  </a:moveTo>
                  <a:lnTo>
                    <a:pt x="1184560" y="0"/>
                  </a:lnTo>
                  <a:cubicBezTo>
                    <a:pt x="1196712" y="0"/>
                    <a:pt x="1208365" y="4827"/>
                    <a:pt x="1216957" y="13419"/>
                  </a:cubicBezTo>
                  <a:cubicBezTo>
                    <a:pt x="1225549" y="22011"/>
                    <a:pt x="1230376" y="33665"/>
                    <a:pt x="1230376" y="45816"/>
                  </a:cubicBezTo>
                  <a:lnTo>
                    <a:pt x="1230376" y="699493"/>
                  </a:lnTo>
                  <a:cubicBezTo>
                    <a:pt x="1230376" y="724796"/>
                    <a:pt x="1209864" y="745309"/>
                    <a:pt x="1184560" y="745309"/>
                  </a:cubicBezTo>
                  <a:lnTo>
                    <a:pt x="45816" y="745309"/>
                  </a:lnTo>
                  <a:cubicBezTo>
                    <a:pt x="33665" y="745309"/>
                    <a:pt x="22011" y="740482"/>
                    <a:pt x="13419" y="731890"/>
                  </a:cubicBezTo>
                  <a:cubicBezTo>
                    <a:pt x="4827" y="723298"/>
                    <a:pt x="0" y="711644"/>
                    <a:pt x="0" y="699493"/>
                  </a:cubicBezTo>
                  <a:lnTo>
                    <a:pt x="0" y="45816"/>
                  </a:lnTo>
                  <a:cubicBezTo>
                    <a:pt x="0" y="33665"/>
                    <a:pt x="4827" y="22011"/>
                    <a:pt x="13419" y="13419"/>
                  </a:cubicBezTo>
                  <a:cubicBezTo>
                    <a:pt x="22011" y="4827"/>
                    <a:pt x="33665" y="0"/>
                    <a:pt x="45816" y="0"/>
                  </a:cubicBezTo>
                  <a:close/>
                </a:path>
              </a:pathLst>
            </a:custGeom>
            <a:blipFill>
              <a:blip r:embed="rId2"/>
              <a:stretch>
                <a:fillRect l="-19662" r="-19662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9685046" y="6184811"/>
            <a:ext cx="6759147" cy="2576851"/>
            <a:chOff x="0" y="0"/>
            <a:chExt cx="1230376" cy="46906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30376" cy="469067"/>
            </a:xfrm>
            <a:custGeom>
              <a:avLst/>
              <a:gdLst/>
              <a:ahLst/>
              <a:cxnLst/>
              <a:rect l="l" t="t" r="r" b="b"/>
              <a:pathLst>
                <a:path w="1230376" h="469067">
                  <a:moveTo>
                    <a:pt x="45816" y="0"/>
                  </a:moveTo>
                  <a:lnTo>
                    <a:pt x="1184560" y="0"/>
                  </a:lnTo>
                  <a:cubicBezTo>
                    <a:pt x="1196712" y="0"/>
                    <a:pt x="1208365" y="4827"/>
                    <a:pt x="1216957" y="13419"/>
                  </a:cubicBezTo>
                  <a:cubicBezTo>
                    <a:pt x="1225549" y="22011"/>
                    <a:pt x="1230376" y="33665"/>
                    <a:pt x="1230376" y="45816"/>
                  </a:cubicBezTo>
                  <a:lnTo>
                    <a:pt x="1230376" y="423252"/>
                  </a:lnTo>
                  <a:cubicBezTo>
                    <a:pt x="1230376" y="435403"/>
                    <a:pt x="1225549" y="447056"/>
                    <a:pt x="1216957" y="455648"/>
                  </a:cubicBezTo>
                  <a:cubicBezTo>
                    <a:pt x="1208365" y="464240"/>
                    <a:pt x="1196712" y="469067"/>
                    <a:pt x="1184560" y="469067"/>
                  </a:cubicBezTo>
                  <a:lnTo>
                    <a:pt x="45816" y="469067"/>
                  </a:lnTo>
                  <a:cubicBezTo>
                    <a:pt x="33665" y="469067"/>
                    <a:pt x="22011" y="464240"/>
                    <a:pt x="13419" y="455648"/>
                  </a:cubicBezTo>
                  <a:cubicBezTo>
                    <a:pt x="4827" y="447056"/>
                    <a:pt x="0" y="435403"/>
                    <a:pt x="0" y="423252"/>
                  </a:cubicBezTo>
                  <a:lnTo>
                    <a:pt x="0" y="45816"/>
                  </a:lnTo>
                  <a:cubicBezTo>
                    <a:pt x="0" y="33665"/>
                    <a:pt x="4827" y="22011"/>
                    <a:pt x="13419" y="13419"/>
                  </a:cubicBezTo>
                  <a:cubicBezTo>
                    <a:pt x="22011" y="4827"/>
                    <a:pt x="33665" y="0"/>
                    <a:pt x="45816" y="0"/>
                  </a:cubicBezTo>
                  <a:close/>
                </a:path>
              </a:pathLst>
            </a:custGeom>
            <a:blipFill>
              <a:blip r:embed="rId3"/>
              <a:stretch>
                <a:fillRect t="-37379" b="-37379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662290" y="5268879"/>
            <a:ext cx="5655716" cy="1169387"/>
            <a:chOff x="0" y="-37435"/>
            <a:chExt cx="909567" cy="18806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09567" cy="130919"/>
            </a:xfrm>
            <a:custGeom>
              <a:avLst/>
              <a:gdLst/>
              <a:ahLst/>
              <a:cxnLst/>
              <a:rect l="l" t="t" r="r" b="b"/>
              <a:pathLst>
                <a:path w="909567" h="130919">
                  <a:moveTo>
                    <a:pt x="909567" y="47910"/>
                  </a:moveTo>
                  <a:lnTo>
                    <a:pt x="909567" y="83009"/>
                  </a:lnTo>
                  <a:cubicBezTo>
                    <a:pt x="909567" y="109469"/>
                    <a:pt x="888117" y="130919"/>
                    <a:pt x="861657" y="130919"/>
                  </a:cubicBezTo>
                  <a:lnTo>
                    <a:pt x="47910" y="130919"/>
                  </a:lnTo>
                  <a:cubicBezTo>
                    <a:pt x="35204" y="130919"/>
                    <a:pt x="23018" y="125871"/>
                    <a:pt x="14033" y="116886"/>
                  </a:cubicBezTo>
                  <a:cubicBezTo>
                    <a:pt x="5048" y="107901"/>
                    <a:pt x="0" y="95715"/>
                    <a:pt x="0" y="83009"/>
                  </a:cubicBezTo>
                  <a:lnTo>
                    <a:pt x="0" y="47910"/>
                  </a:lnTo>
                  <a:cubicBezTo>
                    <a:pt x="0" y="21450"/>
                    <a:pt x="21450" y="0"/>
                    <a:pt x="47910" y="0"/>
                  </a:cubicBezTo>
                  <a:lnTo>
                    <a:pt x="861657" y="0"/>
                  </a:lnTo>
                  <a:cubicBezTo>
                    <a:pt x="888117" y="0"/>
                    <a:pt x="909567" y="21450"/>
                    <a:pt x="909567" y="479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7435"/>
              <a:ext cx="909567" cy="1880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46"/>
                </a:lnSpc>
              </a:pPr>
              <a:r>
                <a:rPr lang="en-US" sz="2962" b="1" i="1" dirty="0">
                  <a:solidFill>
                    <a:srgbClr val="1D1917"/>
                  </a:solidFill>
                  <a:latin typeface="Franklin Gothic Medium" panose="020B0603020102020204" pitchFamily="34" charset="0"/>
                  <a:ea typeface="Glacial Indifference Bold Italics"/>
                  <a:cs typeface="Glacial Indifference Bold Italics"/>
                  <a:sym typeface="Glacial Indifference Bold Italics"/>
                </a:rPr>
                <a:t>Presented by Rachana Maji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662290" y="8242825"/>
            <a:ext cx="1522989" cy="251985"/>
          </a:xfrm>
          <a:custGeom>
            <a:avLst/>
            <a:gdLst/>
            <a:ahLst/>
            <a:cxnLst/>
            <a:rect l="l" t="t" r="r" b="b"/>
            <a:pathLst>
              <a:path w="1522989" h="251985">
                <a:moveTo>
                  <a:pt x="0" y="0"/>
                </a:moveTo>
                <a:lnTo>
                  <a:pt x="1522989" y="0"/>
                </a:lnTo>
                <a:lnTo>
                  <a:pt x="1522989" y="251986"/>
                </a:lnTo>
                <a:lnTo>
                  <a:pt x="0" y="2519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62290" y="2108577"/>
            <a:ext cx="7854450" cy="3252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92"/>
              </a:lnSpc>
            </a:pPr>
            <a:r>
              <a:rPr lang="en-US" sz="7892" b="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Student Performance Prediction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62290" y="6808423"/>
            <a:ext cx="6671469" cy="1262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3"/>
              </a:lnSpc>
            </a:pPr>
            <a:r>
              <a:rPr lang="en-US" sz="240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predictive model to estimate students’ final grades based on demographic, social &amp; academic factors.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7F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810497"/>
            <a:ext cx="18288000" cy="3230961"/>
            <a:chOff x="0" y="0"/>
            <a:chExt cx="4816711" cy="8509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711" cy="850996"/>
            </a:xfrm>
            <a:custGeom>
              <a:avLst/>
              <a:gdLst/>
              <a:ahLst/>
              <a:cxnLst/>
              <a:rect l="l" t="t" r="r" b="b"/>
              <a:pathLst>
                <a:path w="4816711" h="850996">
                  <a:moveTo>
                    <a:pt x="4816711" y="0"/>
                  </a:moveTo>
                  <a:lnTo>
                    <a:pt x="4816711" y="850996"/>
                  </a:lnTo>
                  <a:lnTo>
                    <a:pt x="0" y="8509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6711" cy="908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649111" y="6380184"/>
            <a:ext cx="8789694" cy="8789694"/>
          </a:xfrm>
          <a:custGeom>
            <a:avLst/>
            <a:gdLst/>
            <a:ahLst/>
            <a:cxnLst/>
            <a:rect l="l" t="t" r="r" b="b"/>
            <a:pathLst>
              <a:path w="8789694" h="8789694">
                <a:moveTo>
                  <a:pt x="0" y="0"/>
                </a:moveTo>
                <a:lnTo>
                  <a:pt x="8789694" y="0"/>
                </a:lnTo>
                <a:lnTo>
                  <a:pt x="8789694" y="8789694"/>
                </a:lnTo>
                <a:lnTo>
                  <a:pt x="0" y="8789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31970" y="2095603"/>
            <a:ext cx="10188049" cy="7513686"/>
          </a:xfrm>
          <a:custGeom>
            <a:avLst/>
            <a:gdLst/>
            <a:ahLst/>
            <a:cxnLst/>
            <a:rect l="l" t="t" r="r" b="b"/>
            <a:pathLst>
              <a:path w="10188049" h="7513686">
                <a:moveTo>
                  <a:pt x="0" y="0"/>
                </a:moveTo>
                <a:lnTo>
                  <a:pt x="10188050" y="0"/>
                </a:lnTo>
                <a:lnTo>
                  <a:pt x="10188050" y="7513687"/>
                </a:lnTo>
                <a:lnTo>
                  <a:pt x="0" y="75136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33400" y="71103"/>
            <a:ext cx="12922490" cy="121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31"/>
              </a:lnSpc>
              <a:spcBef>
                <a:spcPct val="0"/>
              </a:spcBef>
            </a:pPr>
            <a:r>
              <a:rPr lang="en-US" sz="7028" b="1" u="sng" dirty="0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Agrandir Bold"/>
                <a:ea typeface="Agrandir Bold"/>
                <a:cs typeface="Agrandir Bold"/>
                <a:sym typeface="Agrandir Bold"/>
              </a:rPr>
              <a:t>Demo Interface Screenshots</a:t>
            </a:r>
          </a:p>
        </p:txBody>
      </p:sp>
      <p:sp>
        <p:nvSpPr>
          <p:cNvPr id="8" name="Freeform 8"/>
          <p:cNvSpPr/>
          <p:nvPr/>
        </p:nvSpPr>
        <p:spPr>
          <a:xfrm flipH="1">
            <a:off x="14571373" y="1905271"/>
            <a:ext cx="3385518" cy="830829"/>
          </a:xfrm>
          <a:custGeom>
            <a:avLst/>
            <a:gdLst/>
            <a:ahLst/>
            <a:cxnLst/>
            <a:rect l="l" t="t" r="r" b="b"/>
            <a:pathLst>
              <a:path w="3385518" h="830829">
                <a:moveTo>
                  <a:pt x="3385518" y="0"/>
                </a:moveTo>
                <a:lnTo>
                  <a:pt x="0" y="0"/>
                </a:lnTo>
                <a:lnTo>
                  <a:pt x="0" y="830829"/>
                </a:lnTo>
                <a:lnTo>
                  <a:pt x="3385518" y="830829"/>
                </a:lnTo>
                <a:lnTo>
                  <a:pt x="338551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7F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028700" cy="10287000"/>
            <a:chOff x="0" y="0"/>
            <a:chExt cx="270940" cy="2709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40" cy="2709472"/>
            </a:xfrm>
            <a:custGeom>
              <a:avLst/>
              <a:gdLst/>
              <a:ahLst/>
              <a:cxnLst/>
              <a:rect l="l" t="t" r="r" b="b"/>
              <a:pathLst>
                <a:path w="270940" h="2709472">
                  <a:moveTo>
                    <a:pt x="270940" y="0"/>
                  </a:moveTo>
                  <a:lnTo>
                    <a:pt x="270940" y="2709472"/>
                  </a:lnTo>
                  <a:lnTo>
                    <a:pt x="0" y="27094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70940" cy="27666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12060" y="5143500"/>
            <a:ext cx="6531558" cy="6607857"/>
            <a:chOff x="0" y="0"/>
            <a:chExt cx="1011909" cy="10237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11909" cy="1023730"/>
            </a:xfrm>
            <a:custGeom>
              <a:avLst/>
              <a:gdLst/>
              <a:ahLst/>
              <a:cxnLst/>
              <a:rect l="l" t="t" r="r" b="b"/>
              <a:pathLst>
                <a:path w="1011909" h="1023730">
                  <a:moveTo>
                    <a:pt x="71119" y="0"/>
                  </a:moveTo>
                  <a:lnTo>
                    <a:pt x="940791" y="0"/>
                  </a:lnTo>
                  <a:cubicBezTo>
                    <a:pt x="980068" y="0"/>
                    <a:pt x="1011909" y="31841"/>
                    <a:pt x="1011909" y="71119"/>
                  </a:cubicBezTo>
                  <a:lnTo>
                    <a:pt x="1011909" y="952611"/>
                  </a:lnTo>
                  <a:cubicBezTo>
                    <a:pt x="1011909" y="971473"/>
                    <a:pt x="1004416" y="989562"/>
                    <a:pt x="991079" y="1002900"/>
                  </a:cubicBezTo>
                  <a:cubicBezTo>
                    <a:pt x="977742" y="1016237"/>
                    <a:pt x="959652" y="1023730"/>
                    <a:pt x="940791" y="1023730"/>
                  </a:cubicBezTo>
                  <a:lnTo>
                    <a:pt x="71119" y="1023730"/>
                  </a:lnTo>
                  <a:cubicBezTo>
                    <a:pt x="31841" y="1023730"/>
                    <a:pt x="0" y="991889"/>
                    <a:pt x="0" y="952611"/>
                  </a:cubicBezTo>
                  <a:lnTo>
                    <a:pt x="0" y="71119"/>
                  </a:lnTo>
                  <a:cubicBezTo>
                    <a:pt x="0" y="31841"/>
                    <a:pt x="31841" y="0"/>
                    <a:pt x="71119" y="0"/>
                  </a:cubicBezTo>
                  <a:close/>
                </a:path>
              </a:pathLst>
            </a:custGeom>
            <a:blipFill>
              <a:blip r:embed="rId2"/>
              <a:stretch>
                <a:fillRect l="-25923" r="-25923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14881603" y="0"/>
            <a:ext cx="3832759" cy="940585"/>
          </a:xfrm>
          <a:custGeom>
            <a:avLst/>
            <a:gdLst/>
            <a:ahLst/>
            <a:cxnLst/>
            <a:rect l="l" t="t" r="r" b="b"/>
            <a:pathLst>
              <a:path w="3832759" h="940585">
                <a:moveTo>
                  <a:pt x="0" y="0"/>
                </a:moveTo>
                <a:lnTo>
                  <a:pt x="3832759" y="0"/>
                </a:lnTo>
                <a:lnTo>
                  <a:pt x="3832759" y="940585"/>
                </a:lnTo>
                <a:lnTo>
                  <a:pt x="0" y="9405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027866" y="6401474"/>
            <a:ext cx="6520268" cy="6520268"/>
          </a:xfrm>
          <a:custGeom>
            <a:avLst/>
            <a:gdLst/>
            <a:ahLst/>
            <a:cxnLst/>
            <a:rect l="l" t="t" r="r" b="b"/>
            <a:pathLst>
              <a:path w="6520268" h="6520268">
                <a:moveTo>
                  <a:pt x="0" y="0"/>
                </a:moveTo>
                <a:lnTo>
                  <a:pt x="6520268" y="0"/>
                </a:lnTo>
                <a:lnTo>
                  <a:pt x="6520268" y="6520268"/>
                </a:lnTo>
                <a:lnTo>
                  <a:pt x="0" y="65202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512060" y="4963"/>
            <a:ext cx="6803840" cy="121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31"/>
              </a:lnSpc>
              <a:spcBef>
                <a:spcPct val="0"/>
              </a:spcBef>
            </a:pPr>
            <a:r>
              <a:rPr lang="en-US" sz="7028" b="1" u="sng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Description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1484" y="1141979"/>
            <a:ext cx="7472709" cy="3825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0"/>
              </a:lnSpc>
              <a:spcBef>
                <a:spcPct val="0"/>
              </a:spcBef>
            </a:pPr>
            <a:r>
              <a:rPr lang="en-US" sz="2657" b="1" u="sng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Poppins Bold"/>
                <a:ea typeface="Poppins Bold"/>
                <a:cs typeface="Poppins Bold"/>
                <a:sym typeface="Poppins Bold"/>
              </a:rPr>
              <a:t>Objectives</a:t>
            </a:r>
            <a:r>
              <a:rPr lang="en-US" sz="2657" b="1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Poppins Bold"/>
                <a:ea typeface="Poppins Bold"/>
                <a:cs typeface="Poppins Bold"/>
                <a:sym typeface="Poppins Bold"/>
              </a:rPr>
              <a:t> :</a:t>
            </a:r>
          </a:p>
          <a:p>
            <a:pPr algn="ctr">
              <a:lnSpc>
                <a:spcPts val="2976"/>
              </a:lnSpc>
              <a:spcBef>
                <a:spcPct val="0"/>
              </a:spcBef>
            </a:pPr>
            <a:endParaRPr lang="en-US" sz="2657" b="1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ctr">
              <a:lnSpc>
                <a:spcPts val="2976"/>
              </a:lnSpc>
              <a:spcBef>
                <a:spcPct val="0"/>
              </a:spcBef>
            </a:pPr>
            <a:r>
              <a:rPr lang="en-US" sz="212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 build a predictive model that forecasts student academic performance.</a:t>
            </a:r>
          </a:p>
          <a:p>
            <a:pPr algn="ctr">
              <a:lnSpc>
                <a:spcPts val="2976"/>
              </a:lnSpc>
              <a:spcBef>
                <a:spcPct val="0"/>
              </a:spcBef>
            </a:pPr>
            <a:endParaRPr lang="en-US" sz="2126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2976"/>
              </a:lnSpc>
              <a:spcBef>
                <a:spcPct val="0"/>
              </a:spcBef>
            </a:pPr>
            <a:r>
              <a:rPr lang="en-US" sz="212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 analyze how various factors affect learning outcomes.</a:t>
            </a:r>
          </a:p>
          <a:p>
            <a:pPr algn="ctr">
              <a:lnSpc>
                <a:spcPts val="2976"/>
              </a:lnSpc>
              <a:spcBef>
                <a:spcPct val="0"/>
              </a:spcBef>
            </a:pPr>
            <a:endParaRPr lang="en-US" sz="2126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2976"/>
              </a:lnSpc>
              <a:spcBef>
                <a:spcPct val="0"/>
              </a:spcBef>
            </a:pPr>
            <a:r>
              <a:rPr lang="en-US" sz="212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 provide insights that can help improve teaching methods and student engagement.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896618" y="217901"/>
            <a:ext cx="8362682" cy="6425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4"/>
              </a:lnSpc>
              <a:spcBef>
                <a:spcPct val="0"/>
              </a:spcBef>
            </a:pPr>
            <a:r>
              <a:rPr lang="en-US" sz="2660" b="1" u="sng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Poppins Bold"/>
                <a:ea typeface="Poppins Bold"/>
                <a:cs typeface="Poppins Bold"/>
                <a:sym typeface="Poppins Bold"/>
              </a:rPr>
              <a:t>Key Features</a:t>
            </a:r>
            <a:r>
              <a:rPr lang="en-US" sz="2660" b="1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Poppins Bold"/>
                <a:ea typeface="Poppins Bold"/>
                <a:cs typeface="Poppins Bold"/>
                <a:sym typeface="Poppins Bold"/>
              </a:rPr>
              <a:t> :</a:t>
            </a:r>
          </a:p>
          <a:p>
            <a:pPr algn="ctr">
              <a:lnSpc>
                <a:spcPts val="2981"/>
              </a:lnSpc>
              <a:spcBef>
                <a:spcPct val="0"/>
              </a:spcBef>
            </a:pPr>
            <a:endParaRPr lang="en-US" sz="2660" b="1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ctr">
              <a:lnSpc>
                <a:spcPts val="2981"/>
              </a:lnSpc>
              <a:spcBef>
                <a:spcPct val="0"/>
              </a:spcBef>
            </a:pPr>
            <a:r>
              <a:rPr lang="en-US" sz="21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collection and preprocessing (handling missing data, normalization).</a:t>
            </a:r>
          </a:p>
          <a:p>
            <a:pPr algn="ctr">
              <a:lnSpc>
                <a:spcPts val="2981"/>
              </a:lnSpc>
              <a:spcBef>
                <a:spcPct val="0"/>
              </a:spcBef>
            </a:pPr>
            <a:endParaRPr lang="en-US" sz="212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2981"/>
              </a:lnSpc>
              <a:spcBef>
                <a:spcPct val="0"/>
              </a:spcBef>
            </a:pPr>
            <a:r>
              <a:rPr lang="en-US" sz="21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Exploratory data analysis (EDA) using Matplotlib and Seaborn.</a:t>
            </a:r>
          </a:p>
          <a:p>
            <a:pPr algn="ctr">
              <a:lnSpc>
                <a:spcPts val="2981"/>
              </a:lnSpc>
              <a:spcBef>
                <a:spcPct val="0"/>
              </a:spcBef>
            </a:pPr>
            <a:endParaRPr lang="en-US" sz="212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2981"/>
              </a:lnSpc>
              <a:spcBef>
                <a:spcPct val="0"/>
              </a:spcBef>
            </a:pPr>
            <a:r>
              <a:rPr lang="en-US" sz="21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Feature selection and correlation analysis.</a:t>
            </a:r>
          </a:p>
          <a:p>
            <a:pPr algn="ctr">
              <a:lnSpc>
                <a:spcPts val="2981"/>
              </a:lnSpc>
              <a:spcBef>
                <a:spcPct val="0"/>
              </a:spcBef>
            </a:pPr>
            <a:endParaRPr lang="en-US" sz="212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2981"/>
              </a:lnSpc>
              <a:spcBef>
                <a:spcPct val="0"/>
              </a:spcBef>
            </a:pPr>
            <a:r>
              <a:rPr lang="en-US" sz="21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 building using Scikit-learn algorithms (Logistic Regression, Random Forest, etc.).</a:t>
            </a:r>
          </a:p>
          <a:p>
            <a:pPr algn="ctr">
              <a:lnSpc>
                <a:spcPts val="2981"/>
              </a:lnSpc>
              <a:spcBef>
                <a:spcPct val="0"/>
              </a:spcBef>
            </a:pPr>
            <a:endParaRPr lang="en-US" sz="212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2981"/>
              </a:lnSpc>
              <a:spcBef>
                <a:spcPct val="0"/>
              </a:spcBef>
            </a:pPr>
            <a:r>
              <a:rPr lang="en-US" sz="21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 evaluation using accuracy, precision, recall, and F1-score.</a:t>
            </a:r>
          </a:p>
          <a:p>
            <a:pPr algn="ctr">
              <a:lnSpc>
                <a:spcPts val="2981"/>
              </a:lnSpc>
              <a:spcBef>
                <a:spcPct val="0"/>
              </a:spcBef>
            </a:pPr>
            <a:endParaRPr lang="en-US" sz="212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2981"/>
              </a:lnSpc>
              <a:spcBef>
                <a:spcPct val="0"/>
              </a:spcBef>
            </a:pPr>
            <a:r>
              <a:rPr lang="en-US" sz="21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Visualization of results and performance trends.</a:t>
            </a:r>
          </a:p>
          <a:p>
            <a:pPr algn="ctr">
              <a:lnSpc>
                <a:spcPts val="2981"/>
              </a:lnSpc>
              <a:spcBef>
                <a:spcPct val="0"/>
              </a:spcBef>
            </a:pPr>
            <a:endParaRPr lang="en-US" sz="212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210139" y="6950666"/>
            <a:ext cx="7622262" cy="2710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4"/>
              </a:lnSpc>
              <a:spcBef>
                <a:spcPct val="0"/>
              </a:spcBef>
            </a:pPr>
            <a:r>
              <a:rPr lang="en-US" sz="2660" b="1" u="sng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Poppins Bold"/>
                <a:ea typeface="Poppins Bold"/>
                <a:cs typeface="Poppins Bold"/>
                <a:sym typeface="Poppins Bold"/>
              </a:rPr>
              <a:t>Technologies Used</a:t>
            </a:r>
            <a:r>
              <a:rPr lang="en-US" sz="2660" b="1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Poppins Bold"/>
                <a:ea typeface="Poppins Bold"/>
                <a:cs typeface="Poppins Bold"/>
                <a:sym typeface="Poppins Bold"/>
              </a:rPr>
              <a:t> :</a:t>
            </a:r>
          </a:p>
          <a:p>
            <a:pPr algn="ctr">
              <a:lnSpc>
                <a:spcPts val="2981"/>
              </a:lnSpc>
              <a:spcBef>
                <a:spcPct val="0"/>
              </a:spcBef>
            </a:pPr>
            <a:endParaRPr lang="en-US" sz="2660" b="1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ctr">
              <a:lnSpc>
                <a:spcPts val="2981"/>
              </a:lnSpc>
              <a:spcBef>
                <a:spcPct val="0"/>
              </a:spcBef>
            </a:pPr>
            <a:r>
              <a:rPr lang="en-US" sz="21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IDE: Visual Studio Code</a:t>
            </a:r>
          </a:p>
          <a:p>
            <a:pPr algn="ctr">
              <a:lnSpc>
                <a:spcPts val="2981"/>
              </a:lnSpc>
              <a:spcBef>
                <a:spcPct val="0"/>
              </a:spcBef>
            </a:pPr>
            <a:endParaRPr lang="en-US" sz="212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2981"/>
              </a:lnSpc>
              <a:spcBef>
                <a:spcPct val="0"/>
              </a:spcBef>
            </a:pPr>
            <a:r>
              <a:rPr lang="en-US" sz="21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Language: Python</a:t>
            </a:r>
          </a:p>
          <a:p>
            <a:pPr algn="ctr">
              <a:lnSpc>
                <a:spcPts val="2981"/>
              </a:lnSpc>
              <a:spcBef>
                <a:spcPct val="0"/>
              </a:spcBef>
            </a:pPr>
            <a:endParaRPr lang="en-US" sz="212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2981"/>
              </a:lnSpc>
              <a:spcBef>
                <a:spcPct val="0"/>
              </a:spcBef>
            </a:pPr>
            <a:r>
              <a:rPr lang="en-US" sz="21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Libraries: Pandas, NumPy, Seaborn, Scikit-learn, Streamlit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7F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915400" y="546609"/>
            <a:ext cx="4886116" cy="1589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3773" lvl="1" indent="-241886" algn="l">
              <a:lnSpc>
                <a:spcPts val="3137"/>
              </a:lnSpc>
              <a:buFont typeface="Arial"/>
              <a:buChar char="•"/>
            </a:pPr>
            <a:r>
              <a:rPr lang="en-US" sz="224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Here is the demo video of the front-end interface of my Student Performance Prediction 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14571373" y="613285"/>
            <a:ext cx="3385518" cy="830829"/>
          </a:xfrm>
          <a:custGeom>
            <a:avLst/>
            <a:gdLst/>
            <a:ahLst/>
            <a:cxnLst/>
            <a:rect l="l" t="t" r="r" b="b"/>
            <a:pathLst>
              <a:path w="3385518" h="830829">
                <a:moveTo>
                  <a:pt x="3385518" y="0"/>
                </a:moveTo>
                <a:lnTo>
                  <a:pt x="0" y="0"/>
                </a:lnTo>
                <a:lnTo>
                  <a:pt x="0" y="830830"/>
                </a:lnTo>
                <a:lnTo>
                  <a:pt x="3385518" y="830830"/>
                </a:lnTo>
                <a:lnTo>
                  <a:pt x="338551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124392" y="4537253"/>
            <a:ext cx="8582098" cy="8582098"/>
          </a:xfrm>
          <a:custGeom>
            <a:avLst/>
            <a:gdLst/>
            <a:ahLst/>
            <a:cxnLst/>
            <a:rect l="l" t="t" r="r" b="b"/>
            <a:pathLst>
              <a:path w="8582098" h="8582098">
                <a:moveTo>
                  <a:pt x="0" y="0"/>
                </a:moveTo>
                <a:lnTo>
                  <a:pt x="8582098" y="0"/>
                </a:lnTo>
                <a:lnTo>
                  <a:pt x="8582098" y="8582097"/>
                </a:lnTo>
                <a:lnTo>
                  <a:pt x="0" y="85820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38200" y="190500"/>
            <a:ext cx="6803840" cy="2194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31"/>
              </a:lnSpc>
              <a:spcBef>
                <a:spcPct val="0"/>
              </a:spcBef>
            </a:pPr>
            <a:r>
              <a:rPr lang="en-US" sz="7028" b="1" u="sng" dirty="0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Agrandir Bold"/>
                <a:ea typeface="Agrandir Bold"/>
                <a:cs typeface="Agrandir Bold"/>
                <a:sym typeface="Agrandir Bold"/>
              </a:rPr>
              <a:t>Demo Video of Working Model</a:t>
            </a:r>
          </a:p>
        </p:txBody>
      </p:sp>
      <p:pic>
        <p:nvPicPr>
          <p:cNvPr id="6" name="WhatsApp Video 2025-11-07 at 04.31.11_b9283277">
            <a:hlinkClick r:id="" action="ppaction://media"/>
            <a:extLst>
              <a:ext uri="{FF2B5EF4-FFF2-40B4-BE49-F238E27FC236}">
                <a16:creationId xmlns:a16="http://schemas.microsoft.com/office/drawing/2014/main" id="{9BE0B7A5-5340-4348-65BF-0042185055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743200" y="2135737"/>
            <a:ext cx="15359095" cy="8151264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45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7F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42117" y="-3844586"/>
            <a:ext cx="6281135" cy="6281135"/>
          </a:xfrm>
          <a:custGeom>
            <a:avLst/>
            <a:gdLst/>
            <a:ahLst/>
            <a:cxnLst/>
            <a:rect l="l" t="t" r="r" b="b"/>
            <a:pathLst>
              <a:path w="6281135" h="6281135">
                <a:moveTo>
                  <a:pt x="0" y="0"/>
                </a:moveTo>
                <a:lnTo>
                  <a:pt x="6281135" y="0"/>
                </a:lnTo>
                <a:lnTo>
                  <a:pt x="6281135" y="6281135"/>
                </a:lnTo>
                <a:lnTo>
                  <a:pt x="0" y="6281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1925" y="913925"/>
            <a:ext cx="6514671" cy="4578122"/>
            <a:chOff x="0" y="-57150"/>
            <a:chExt cx="1223662" cy="859939"/>
          </a:xfrm>
        </p:grpSpPr>
        <p:sp>
          <p:nvSpPr>
            <p:cNvPr id="4" name="Freeform 4"/>
            <p:cNvSpPr/>
            <p:nvPr/>
          </p:nvSpPr>
          <p:spPr>
            <a:xfrm>
              <a:off x="0" y="-16102"/>
              <a:ext cx="1223662" cy="818891"/>
            </a:xfrm>
            <a:custGeom>
              <a:avLst/>
              <a:gdLst/>
              <a:ahLst/>
              <a:cxnLst/>
              <a:rect l="l" t="t" r="r" b="b"/>
              <a:pathLst>
                <a:path w="1223662" h="802789">
                  <a:moveTo>
                    <a:pt x="1223662" y="41593"/>
                  </a:moveTo>
                  <a:lnTo>
                    <a:pt x="1223662" y="761196"/>
                  </a:lnTo>
                  <a:cubicBezTo>
                    <a:pt x="1223662" y="772227"/>
                    <a:pt x="1219279" y="782807"/>
                    <a:pt x="1211479" y="790607"/>
                  </a:cubicBezTo>
                  <a:cubicBezTo>
                    <a:pt x="1203679" y="798407"/>
                    <a:pt x="1193100" y="802789"/>
                    <a:pt x="1182068" y="802789"/>
                  </a:cubicBezTo>
                  <a:lnTo>
                    <a:pt x="41593" y="802789"/>
                  </a:lnTo>
                  <a:cubicBezTo>
                    <a:pt x="30562" y="802789"/>
                    <a:pt x="19983" y="798407"/>
                    <a:pt x="12182" y="790607"/>
                  </a:cubicBezTo>
                  <a:cubicBezTo>
                    <a:pt x="4382" y="782807"/>
                    <a:pt x="0" y="772227"/>
                    <a:pt x="0" y="761196"/>
                  </a:cubicBezTo>
                  <a:lnTo>
                    <a:pt x="0" y="41593"/>
                  </a:lnTo>
                  <a:cubicBezTo>
                    <a:pt x="0" y="30562"/>
                    <a:pt x="4382" y="19983"/>
                    <a:pt x="12182" y="12182"/>
                  </a:cubicBezTo>
                  <a:cubicBezTo>
                    <a:pt x="19983" y="4382"/>
                    <a:pt x="30562" y="0"/>
                    <a:pt x="41593" y="0"/>
                  </a:cubicBezTo>
                  <a:lnTo>
                    <a:pt x="1182068" y="0"/>
                  </a:lnTo>
                  <a:cubicBezTo>
                    <a:pt x="1193100" y="0"/>
                    <a:pt x="1203679" y="4382"/>
                    <a:pt x="1211479" y="12182"/>
                  </a:cubicBezTo>
                  <a:cubicBezTo>
                    <a:pt x="1219279" y="19983"/>
                    <a:pt x="1223662" y="30562"/>
                    <a:pt x="1223662" y="4159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223662" cy="859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295817" y="903176"/>
            <a:ext cx="5854462" cy="5058098"/>
            <a:chOff x="0" y="0"/>
            <a:chExt cx="1017199" cy="8570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17199" cy="857046"/>
            </a:xfrm>
            <a:custGeom>
              <a:avLst/>
              <a:gdLst/>
              <a:ahLst/>
              <a:cxnLst/>
              <a:rect l="l" t="t" r="r" b="b"/>
              <a:pathLst>
                <a:path w="1017199" h="857046">
                  <a:moveTo>
                    <a:pt x="1017199" y="46284"/>
                  </a:moveTo>
                  <a:lnTo>
                    <a:pt x="1017199" y="810762"/>
                  </a:lnTo>
                  <a:cubicBezTo>
                    <a:pt x="1017199" y="823037"/>
                    <a:pt x="1012323" y="834810"/>
                    <a:pt x="1003643" y="843490"/>
                  </a:cubicBezTo>
                  <a:cubicBezTo>
                    <a:pt x="994963" y="852170"/>
                    <a:pt x="983190" y="857046"/>
                    <a:pt x="970915" y="857046"/>
                  </a:cubicBezTo>
                  <a:lnTo>
                    <a:pt x="46284" y="857046"/>
                  </a:lnTo>
                  <a:cubicBezTo>
                    <a:pt x="20722" y="857046"/>
                    <a:pt x="0" y="836324"/>
                    <a:pt x="0" y="810762"/>
                  </a:cubicBezTo>
                  <a:lnTo>
                    <a:pt x="0" y="46284"/>
                  </a:lnTo>
                  <a:cubicBezTo>
                    <a:pt x="0" y="20722"/>
                    <a:pt x="20722" y="0"/>
                    <a:pt x="46284" y="0"/>
                  </a:cubicBezTo>
                  <a:lnTo>
                    <a:pt x="970915" y="0"/>
                  </a:lnTo>
                  <a:cubicBezTo>
                    <a:pt x="983190" y="0"/>
                    <a:pt x="994963" y="4876"/>
                    <a:pt x="1003643" y="13556"/>
                  </a:cubicBezTo>
                  <a:cubicBezTo>
                    <a:pt x="1012323" y="22236"/>
                    <a:pt x="1017199" y="34009"/>
                    <a:pt x="1017199" y="4628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017199" cy="9141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35056" y="1796765"/>
            <a:ext cx="6368409" cy="423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1. Python - Core programming language used.</a:t>
            </a:r>
          </a:p>
          <a:p>
            <a:pPr algn="ct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2. Pandas - For data loading, cleaning, and manipulation (pd. </a:t>
            </a:r>
            <a:r>
              <a:rPr lang="en-US" sz="1999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read_csv</a:t>
            </a:r>
            <a:r>
              <a:rPr lang="en-US" sz="19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.head(), etc.).</a:t>
            </a:r>
          </a:p>
          <a:p>
            <a:pPr algn="ct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3. NumPy - For numerical computations and array operations.</a:t>
            </a:r>
          </a:p>
          <a:p>
            <a:pPr algn="ct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4. Scikit-learn (</a:t>
            </a:r>
            <a:r>
              <a:rPr lang="en-US" sz="1999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sklearn</a:t>
            </a:r>
            <a:r>
              <a:rPr lang="en-US" sz="19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) - For building and evaluating ML models:</a:t>
            </a:r>
          </a:p>
          <a:p>
            <a:pPr algn="ct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 </a:t>
            </a:r>
            <a:r>
              <a:rPr lang="en-US" sz="1999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train_test_split</a:t>
            </a:r>
            <a:r>
              <a:rPr lang="en-US" sz="19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- splitting dataset</a:t>
            </a:r>
          </a:p>
          <a:p>
            <a:pPr algn="ct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 StandardScaler - data normalization</a:t>
            </a:r>
          </a:p>
          <a:p>
            <a:pPr algn="ctr"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 </a:t>
            </a:r>
            <a:r>
              <a:rPr lang="en-US" sz="1999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LabelEncoder</a:t>
            </a:r>
            <a:r>
              <a:rPr lang="en-US" sz="19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- encoding categorical variables</a:t>
            </a:r>
          </a:p>
          <a:p>
            <a:pPr algn="ctr">
              <a:lnSpc>
                <a:spcPts val="2799"/>
              </a:lnSpc>
            </a:pPr>
            <a:endParaRPr lang="en-US" sz="199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2799"/>
              </a:lnSpc>
            </a:pPr>
            <a:endParaRPr lang="en-US" sz="199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295817" y="1605915"/>
            <a:ext cx="5881490" cy="423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1. Streamlit - For creating the interactive web app UI:</a:t>
            </a:r>
          </a:p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 File upload interface (st. file_uploader)</a:t>
            </a:r>
          </a:p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 Model and feature selection (st. selectbox, st.multiselect)</a:t>
            </a:r>
          </a:p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Displaying dataset and metrics (st. dataframe, st.write, st.success)</a:t>
            </a:r>
          </a:p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 Real-time prediction inputs (st. number_input, st.selectbox)</a:t>
            </a:r>
          </a:p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Page layout and configuration (st.set_page_config, headers, markdowns, emojis)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238667" y="6408948"/>
            <a:ext cx="6392659" cy="3317495"/>
            <a:chOff x="0" y="0"/>
            <a:chExt cx="1683705" cy="87378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83705" cy="873788"/>
            </a:xfrm>
            <a:custGeom>
              <a:avLst/>
              <a:gdLst/>
              <a:ahLst/>
              <a:cxnLst/>
              <a:rect l="l" t="t" r="r" b="b"/>
              <a:pathLst>
                <a:path w="1683705" h="873788">
                  <a:moveTo>
                    <a:pt x="1683705" y="42387"/>
                  </a:moveTo>
                  <a:lnTo>
                    <a:pt x="1683705" y="831401"/>
                  </a:lnTo>
                  <a:cubicBezTo>
                    <a:pt x="1683705" y="854811"/>
                    <a:pt x="1664727" y="873788"/>
                    <a:pt x="1641317" y="873788"/>
                  </a:cubicBezTo>
                  <a:lnTo>
                    <a:pt x="42387" y="873788"/>
                  </a:lnTo>
                  <a:cubicBezTo>
                    <a:pt x="18977" y="873788"/>
                    <a:pt x="0" y="854811"/>
                    <a:pt x="0" y="831401"/>
                  </a:cubicBezTo>
                  <a:lnTo>
                    <a:pt x="0" y="42387"/>
                  </a:lnTo>
                  <a:cubicBezTo>
                    <a:pt x="0" y="18977"/>
                    <a:pt x="18977" y="0"/>
                    <a:pt x="42387" y="0"/>
                  </a:cubicBezTo>
                  <a:lnTo>
                    <a:pt x="1641317" y="0"/>
                  </a:lnTo>
                  <a:cubicBezTo>
                    <a:pt x="1664727" y="0"/>
                    <a:pt x="1683705" y="18977"/>
                    <a:pt x="1683705" y="4238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683705" cy="9309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612628" y="7793315"/>
            <a:ext cx="5644736" cy="1590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9"/>
              </a:lnSpc>
            </a:pPr>
            <a:r>
              <a:rPr lang="en-US" sz="224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Streamlit DataFrame Viewer - Used to preview uploaded datasets and show model metrics (no external plotting library like matplotlib or seaborn used).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17554" y="1132454"/>
            <a:ext cx="4803413" cy="721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19"/>
              </a:lnSpc>
              <a:spcBef>
                <a:spcPct val="0"/>
              </a:spcBef>
            </a:pPr>
            <a:r>
              <a:rPr lang="en-US" sz="4199" b="1">
                <a:solidFill>
                  <a:srgbClr val="5F7FA1"/>
                </a:solidFill>
                <a:latin typeface="Agrandir Bold"/>
                <a:ea typeface="Agrandir Bold"/>
                <a:cs typeface="Agrandir Bold"/>
                <a:sym typeface="Agrandir Bold"/>
              </a:rPr>
              <a:t>Machine Learning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240441" y="971550"/>
            <a:ext cx="3965214" cy="720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20"/>
              </a:lnSpc>
              <a:spcBef>
                <a:spcPct val="0"/>
              </a:spcBef>
            </a:pPr>
            <a:r>
              <a:rPr lang="en-US" sz="4200" b="1">
                <a:solidFill>
                  <a:srgbClr val="5F7FA1"/>
                </a:solidFill>
                <a:latin typeface="Agrandir Bold"/>
                <a:ea typeface="Agrandir Bold"/>
                <a:cs typeface="Agrandir Bold"/>
                <a:sym typeface="Agrandir Bold"/>
              </a:rPr>
              <a:t>Frontend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318854" y="6433350"/>
            <a:ext cx="6232284" cy="1301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20"/>
              </a:lnSpc>
              <a:spcBef>
                <a:spcPct val="0"/>
              </a:spcBef>
            </a:pPr>
            <a:r>
              <a:rPr lang="en-US" sz="4200" b="1">
                <a:solidFill>
                  <a:srgbClr val="5F7FA1"/>
                </a:solidFill>
                <a:latin typeface="Agrandir Bold"/>
                <a:ea typeface="Agrandir Bold"/>
                <a:cs typeface="Agrandir Bold"/>
                <a:sym typeface="Agrandir Bold"/>
              </a:rPr>
              <a:t>Visualization (Basic Display)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68886" y="93176"/>
            <a:ext cx="6803840" cy="121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31"/>
              </a:lnSpc>
              <a:spcBef>
                <a:spcPct val="0"/>
              </a:spcBef>
            </a:pPr>
            <a:r>
              <a:rPr lang="en-US" sz="7028" b="1" u="sng" dirty="0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Agrandir Bold"/>
                <a:ea typeface="Agrandir Bold"/>
                <a:cs typeface="Agrandir Bold"/>
                <a:sym typeface="Agrandir Bold"/>
              </a:rPr>
              <a:t>Tech Stack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61925" y="5752271"/>
            <a:ext cx="6514671" cy="4273868"/>
            <a:chOff x="0" y="0"/>
            <a:chExt cx="1223662" cy="80278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23662" cy="802789"/>
            </a:xfrm>
            <a:custGeom>
              <a:avLst/>
              <a:gdLst/>
              <a:ahLst/>
              <a:cxnLst/>
              <a:rect l="l" t="t" r="r" b="b"/>
              <a:pathLst>
                <a:path w="1223662" h="802789">
                  <a:moveTo>
                    <a:pt x="1223662" y="41593"/>
                  </a:moveTo>
                  <a:lnTo>
                    <a:pt x="1223662" y="761196"/>
                  </a:lnTo>
                  <a:cubicBezTo>
                    <a:pt x="1223662" y="772227"/>
                    <a:pt x="1219279" y="782807"/>
                    <a:pt x="1211479" y="790607"/>
                  </a:cubicBezTo>
                  <a:cubicBezTo>
                    <a:pt x="1203679" y="798407"/>
                    <a:pt x="1193100" y="802789"/>
                    <a:pt x="1182068" y="802789"/>
                  </a:cubicBezTo>
                  <a:lnTo>
                    <a:pt x="41593" y="802789"/>
                  </a:lnTo>
                  <a:cubicBezTo>
                    <a:pt x="30562" y="802789"/>
                    <a:pt x="19983" y="798407"/>
                    <a:pt x="12182" y="790607"/>
                  </a:cubicBezTo>
                  <a:cubicBezTo>
                    <a:pt x="4382" y="782807"/>
                    <a:pt x="0" y="772227"/>
                    <a:pt x="0" y="761196"/>
                  </a:cubicBezTo>
                  <a:lnTo>
                    <a:pt x="0" y="41593"/>
                  </a:lnTo>
                  <a:cubicBezTo>
                    <a:pt x="0" y="30562"/>
                    <a:pt x="4382" y="19983"/>
                    <a:pt x="12182" y="12182"/>
                  </a:cubicBezTo>
                  <a:cubicBezTo>
                    <a:pt x="19983" y="4382"/>
                    <a:pt x="30562" y="0"/>
                    <a:pt x="41593" y="0"/>
                  </a:cubicBezTo>
                  <a:lnTo>
                    <a:pt x="1182068" y="0"/>
                  </a:lnTo>
                  <a:cubicBezTo>
                    <a:pt x="1193100" y="0"/>
                    <a:pt x="1203679" y="4382"/>
                    <a:pt x="1211479" y="12182"/>
                  </a:cubicBezTo>
                  <a:cubicBezTo>
                    <a:pt x="1219279" y="19983"/>
                    <a:pt x="1223662" y="30562"/>
                    <a:pt x="1223662" y="4159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1223662" cy="859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26305" y="5761315"/>
            <a:ext cx="5585911" cy="414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8"/>
              </a:lnSpc>
            </a:pPr>
            <a:r>
              <a:rPr lang="en-US" sz="213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Models:</a:t>
            </a:r>
          </a:p>
          <a:p>
            <a:pPr algn="ctr">
              <a:lnSpc>
                <a:spcPts val="2988"/>
              </a:lnSpc>
            </a:pPr>
            <a:r>
              <a:rPr lang="en-US" sz="213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LinearRegression</a:t>
            </a:r>
          </a:p>
          <a:p>
            <a:pPr algn="ctr">
              <a:lnSpc>
                <a:spcPts val="2988"/>
              </a:lnSpc>
            </a:pPr>
            <a:r>
              <a:rPr lang="en-US" sz="213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LogisticRegression</a:t>
            </a:r>
          </a:p>
          <a:p>
            <a:pPr algn="ctr">
              <a:lnSpc>
                <a:spcPts val="2988"/>
              </a:lnSpc>
            </a:pPr>
            <a:r>
              <a:rPr lang="en-US" sz="213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RandomForestRegressor</a:t>
            </a:r>
          </a:p>
          <a:p>
            <a:pPr algn="ctr">
              <a:lnSpc>
                <a:spcPts val="2988"/>
              </a:lnSpc>
            </a:pPr>
            <a:r>
              <a:rPr lang="en-US" sz="213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SVR (Support Vector Regressor)</a:t>
            </a:r>
          </a:p>
          <a:p>
            <a:pPr algn="ctr">
              <a:lnSpc>
                <a:spcPts val="2988"/>
              </a:lnSpc>
            </a:pPr>
            <a:r>
              <a:rPr lang="en-US" sz="213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 Evaluation metrics:</a:t>
            </a:r>
          </a:p>
          <a:p>
            <a:pPr algn="ctr">
              <a:lnSpc>
                <a:spcPts val="2988"/>
              </a:lnSpc>
            </a:pPr>
            <a:r>
              <a:rPr lang="en-US" sz="213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mean_absolute_error</a:t>
            </a:r>
          </a:p>
          <a:p>
            <a:pPr algn="ctr">
              <a:lnSpc>
                <a:spcPts val="2988"/>
              </a:lnSpc>
            </a:pPr>
            <a:r>
              <a:rPr lang="en-US" sz="213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r2_score</a:t>
            </a:r>
          </a:p>
          <a:p>
            <a:pPr algn="ctr">
              <a:lnSpc>
                <a:spcPts val="2988"/>
              </a:lnSpc>
            </a:pPr>
            <a:r>
              <a:rPr lang="en-US" sz="213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5. XGBoost (xgboost) - For gradient boosting model (XGBRegressor), improving accuracy and performance.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3943798" y="2495036"/>
            <a:ext cx="4130321" cy="4578122"/>
            <a:chOff x="0" y="0"/>
            <a:chExt cx="717633" cy="74682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17633" cy="746824"/>
            </a:xfrm>
            <a:custGeom>
              <a:avLst/>
              <a:gdLst/>
              <a:ahLst/>
              <a:cxnLst/>
              <a:rect l="l" t="t" r="r" b="b"/>
              <a:pathLst>
                <a:path w="717633" h="746824">
                  <a:moveTo>
                    <a:pt x="717633" y="65604"/>
                  </a:moveTo>
                  <a:lnTo>
                    <a:pt x="717633" y="681219"/>
                  </a:lnTo>
                  <a:cubicBezTo>
                    <a:pt x="717633" y="717451"/>
                    <a:pt x="688261" y="746824"/>
                    <a:pt x="652029" y="746824"/>
                  </a:cubicBezTo>
                  <a:lnTo>
                    <a:pt x="65604" y="746824"/>
                  </a:lnTo>
                  <a:cubicBezTo>
                    <a:pt x="29372" y="746824"/>
                    <a:pt x="0" y="717451"/>
                    <a:pt x="0" y="681219"/>
                  </a:cubicBezTo>
                  <a:lnTo>
                    <a:pt x="0" y="65604"/>
                  </a:lnTo>
                  <a:cubicBezTo>
                    <a:pt x="0" y="29372"/>
                    <a:pt x="29372" y="0"/>
                    <a:pt x="65604" y="0"/>
                  </a:cubicBezTo>
                  <a:lnTo>
                    <a:pt x="652029" y="0"/>
                  </a:lnTo>
                  <a:cubicBezTo>
                    <a:pt x="688261" y="0"/>
                    <a:pt x="717633" y="29372"/>
                    <a:pt x="717633" y="6560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717633" cy="8039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4326651" y="3990340"/>
            <a:ext cx="3487420" cy="2776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9"/>
              </a:lnSpc>
            </a:pPr>
            <a:r>
              <a:rPr lang="en-US" sz="224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Streamlit Session State (st. session_state) - To store trained model, scaler, and encoders for reusing them during prediction without retraining.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026351" y="2708275"/>
            <a:ext cx="3965214" cy="1301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20"/>
              </a:lnSpc>
              <a:spcBef>
                <a:spcPct val="0"/>
              </a:spcBef>
            </a:pPr>
            <a:r>
              <a:rPr lang="en-US" sz="4200" b="1">
                <a:solidFill>
                  <a:srgbClr val="5F7FA1"/>
                </a:solidFill>
                <a:latin typeface="Agrandir Bold"/>
                <a:ea typeface="Agrandir Bold"/>
                <a:cs typeface="Agrandir Bold"/>
                <a:sym typeface="Agrandir Bold"/>
              </a:rPr>
              <a:t>Session Management</a:t>
            </a:r>
          </a:p>
        </p:txBody>
      </p:sp>
      <p:sp>
        <p:nvSpPr>
          <p:cNvPr id="28" name="Freeform 28"/>
          <p:cNvSpPr/>
          <p:nvPr/>
        </p:nvSpPr>
        <p:spPr>
          <a:xfrm flipH="1">
            <a:off x="14458682" y="267594"/>
            <a:ext cx="3385518" cy="830829"/>
          </a:xfrm>
          <a:custGeom>
            <a:avLst/>
            <a:gdLst/>
            <a:ahLst/>
            <a:cxnLst/>
            <a:rect l="l" t="t" r="r" b="b"/>
            <a:pathLst>
              <a:path w="3385518" h="830829">
                <a:moveTo>
                  <a:pt x="3385517" y="0"/>
                </a:moveTo>
                <a:lnTo>
                  <a:pt x="0" y="0"/>
                </a:lnTo>
                <a:lnTo>
                  <a:pt x="0" y="830829"/>
                </a:lnTo>
                <a:lnTo>
                  <a:pt x="3385517" y="830829"/>
                </a:lnTo>
                <a:lnTo>
                  <a:pt x="33855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 rot="-10800000" flipH="1">
            <a:off x="14564776" y="8842885"/>
            <a:ext cx="3385518" cy="830829"/>
          </a:xfrm>
          <a:custGeom>
            <a:avLst/>
            <a:gdLst/>
            <a:ahLst/>
            <a:cxnLst/>
            <a:rect l="l" t="t" r="r" b="b"/>
            <a:pathLst>
              <a:path w="3385518" h="830829">
                <a:moveTo>
                  <a:pt x="3385517" y="0"/>
                </a:moveTo>
                <a:lnTo>
                  <a:pt x="0" y="0"/>
                </a:lnTo>
                <a:lnTo>
                  <a:pt x="0" y="830830"/>
                </a:lnTo>
                <a:lnTo>
                  <a:pt x="3385517" y="830830"/>
                </a:lnTo>
                <a:lnTo>
                  <a:pt x="33855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7F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42117" y="-3844586"/>
            <a:ext cx="6281135" cy="6281135"/>
          </a:xfrm>
          <a:custGeom>
            <a:avLst/>
            <a:gdLst/>
            <a:ahLst/>
            <a:cxnLst/>
            <a:rect l="l" t="t" r="r" b="b"/>
            <a:pathLst>
              <a:path w="6281135" h="6281135">
                <a:moveTo>
                  <a:pt x="0" y="0"/>
                </a:moveTo>
                <a:lnTo>
                  <a:pt x="6281135" y="0"/>
                </a:lnTo>
                <a:lnTo>
                  <a:pt x="6281135" y="6281135"/>
                </a:lnTo>
                <a:lnTo>
                  <a:pt x="0" y="6281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1925" y="1657858"/>
            <a:ext cx="6514671" cy="3485642"/>
            <a:chOff x="0" y="0"/>
            <a:chExt cx="1223662" cy="6456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23662" cy="645666"/>
            </a:xfrm>
            <a:custGeom>
              <a:avLst/>
              <a:gdLst/>
              <a:ahLst/>
              <a:cxnLst/>
              <a:rect l="l" t="t" r="r" b="b"/>
              <a:pathLst>
                <a:path w="1223662" h="645666">
                  <a:moveTo>
                    <a:pt x="1223662" y="41593"/>
                  </a:moveTo>
                  <a:lnTo>
                    <a:pt x="1223662" y="604073"/>
                  </a:lnTo>
                  <a:cubicBezTo>
                    <a:pt x="1223662" y="627044"/>
                    <a:pt x="1205040" y="645666"/>
                    <a:pt x="1182068" y="645666"/>
                  </a:cubicBezTo>
                  <a:lnTo>
                    <a:pt x="41593" y="645666"/>
                  </a:lnTo>
                  <a:cubicBezTo>
                    <a:pt x="30562" y="645666"/>
                    <a:pt x="19983" y="641284"/>
                    <a:pt x="12182" y="633484"/>
                  </a:cubicBezTo>
                  <a:cubicBezTo>
                    <a:pt x="4382" y="625684"/>
                    <a:pt x="0" y="615104"/>
                    <a:pt x="0" y="604073"/>
                  </a:cubicBezTo>
                  <a:lnTo>
                    <a:pt x="0" y="41593"/>
                  </a:lnTo>
                  <a:cubicBezTo>
                    <a:pt x="0" y="30562"/>
                    <a:pt x="4382" y="19983"/>
                    <a:pt x="12182" y="12182"/>
                  </a:cubicBezTo>
                  <a:cubicBezTo>
                    <a:pt x="19983" y="4382"/>
                    <a:pt x="30562" y="0"/>
                    <a:pt x="41593" y="0"/>
                  </a:cubicBezTo>
                  <a:lnTo>
                    <a:pt x="1182068" y="0"/>
                  </a:lnTo>
                  <a:cubicBezTo>
                    <a:pt x="1193100" y="0"/>
                    <a:pt x="1203679" y="4382"/>
                    <a:pt x="1211479" y="12182"/>
                  </a:cubicBezTo>
                  <a:cubicBezTo>
                    <a:pt x="1219279" y="19983"/>
                    <a:pt x="1223662" y="30562"/>
                    <a:pt x="1223662" y="4159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223662" cy="7028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295817" y="1458332"/>
            <a:ext cx="5854462" cy="4383033"/>
            <a:chOff x="0" y="0"/>
            <a:chExt cx="1017199" cy="7615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17199" cy="761562"/>
            </a:xfrm>
            <a:custGeom>
              <a:avLst/>
              <a:gdLst/>
              <a:ahLst/>
              <a:cxnLst/>
              <a:rect l="l" t="t" r="r" b="b"/>
              <a:pathLst>
                <a:path w="1017199" h="761562">
                  <a:moveTo>
                    <a:pt x="1017199" y="46284"/>
                  </a:moveTo>
                  <a:lnTo>
                    <a:pt x="1017199" y="715278"/>
                  </a:lnTo>
                  <a:cubicBezTo>
                    <a:pt x="1017199" y="740840"/>
                    <a:pt x="996477" y="761562"/>
                    <a:pt x="970915" y="761562"/>
                  </a:cubicBezTo>
                  <a:lnTo>
                    <a:pt x="46284" y="761562"/>
                  </a:lnTo>
                  <a:cubicBezTo>
                    <a:pt x="34009" y="761562"/>
                    <a:pt x="22236" y="756686"/>
                    <a:pt x="13556" y="748006"/>
                  </a:cubicBezTo>
                  <a:cubicBezTo>
                    <a:pt x="4876" y="739326"/>
                    <a:pt x="0" y="727553"/>
                    <a:pt x="0" y="715278"/>
                  </a:cubicBezTo>
                  <a:lnTo>
                    <a:pt x="0" y="46284"/>
                  </a:lnTo>
                  <a:cubicBezTo>
                    <a:pt x="0" y="20722"/>
                    <a:pt x="20722" y="0"/>
                    <a:pt x="46284" y="0"/>
                  </a:cubicBezTo>
                  <a:lnTo>
                    <a:pt x="970915" y="0"/>
                  </a:lnTo>
                  <a:cubicBezTo>
                    <a:pt x="983190" y="0"/>
                    <a:pt x="994963" y="4876"/>
                    <a:pt x="1003643" y="13556"/>
                  </a:cubicBezTo>
                  <a:cubicBezTo>
                    <a:pt x="1012323" y="22236"/>
                    <a:pt x="1017199" y="34009"/>
                    <a:pt x="1017199" y="4628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017199" cy="8187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08188" y="2477453"/>
            <a:ext cx="6273254" cy="2582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5"/>
              </a:lnSpc>
            </a:pPr>
            <a:r>
              <a:rPr lang="en-US" sz="208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Type: Supervised Learning (Regression)</a:t>
            </a:r>
          </a:p>
          <a:p>
            <a:pPr algn="ctr">
              <a:lnSpc>
                <a:spcPts val="2915"/>
              </a:lnSpc>
            </a:pPr>
            <a:endParaRPr lang="en-US" sz="2082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2915"/>
              </a:lnSpc>
            </a:pPr>
            <a:r>
              <a:rPr lang="en-US" sz="208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Purpose: Predicts continuous numeric values (e.g., final grades).</a:t>
            </a:r>
          </a:p>
          <a:p>
            <a:pPr algn="ctr">
              <a:lnSpc>
                <a:spcPts val="2915"/>
              </a:lnSpc>
            </a:pPr>
            <a:endParaRPr lang="en-US" sz="2082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2915"/>
              </a:lnSpc>
            </a:pPr>
            <a:r>
              <a:rPr lang="en-US" sz="208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Equation-based model using least squares method.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39052" y="2872767"/>
            <a:ext cx="5567992" cy="2703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6"/>
              </a:lnSpc>
            </a:pPr>
            <a:r>
              <a:rPr lang="en-US" sz="218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Type: Ensemble Learning (Regression)</a:t>
            </a:r>
          </a:p>
          <a:p>
            <a:pPr algn="ctr">
              <a:lnSpc>
                <a:spcPts val="3056"/>
              </a:lnSpc>
            </a:pPr>
            <a:endParaRPr lang="en-US" sz="2182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3056"/>
              </a:lnSpc>
            </a:pPr>
            <a:r>
              <a:rPr lang="en-US" sz="218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Purpose: Predicts using a collection of decision trees.</a:t>
            </a:r>
          </a:p>
          <a:p>
            <a:pPr algn="ctr">
              <a:lnSpc>
                <a:spcPts val="3056"/>
              </a:lnSpc>
            </a:pPr>
            <a:endParaRPr lang="en-US" sz="2182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3056"/>
              </a:lnSpc>
            </a:pPr>
            <a:r>
              <a:rPr lang="en-US" sz="218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Improves accuracy and reduces overfitting by averaging multiple trees.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094384" y="6004479"/>
            <a:ext cx="6392659" cy="3974172"/>
            <a:chOff x="0" y="0"/>
            <a:chExt cx="1683705" cy="101834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83705" cy="1018349"/>
            </a:xfrm>
            <a:custGeom>
              <a:avLst/>
              <a:gdLst/>
              <a:ahLst/>
              <a:cxnLst/>
              <a:rect l="l" t="t" r="r" b="b"/>
              <a:pathLst>
                <a:path w="1683705" h="1018349">
                  <a:moveTo>
                    <a:pt x="1683705" y="42387"/>
                  </a:moveTo>
                  <a:lnTo>
                    <a:pt x="1683705" y="975962"/>
                  </a:lnTo>
                  <a:cubicBezTo>
                    <a:pt x="1683705" y="999372"/>
                    <a:pt x="1664727" y="1018349"/>
                    <a:pt x="1641317" y="1018349"/>
                  </a:cubicBezTo>
                  <a:lnTo>
                    <a:pt x="42387" y="1018349"/>
                  </a:lnTo>
                  <a:cubicBezTo>
                    <a:pt x="18977" y="1018349"/>
                    <a:pt x="0" y="999372"/>
                    <a:pt x="0" y="975962"/>
                  </a:cubicBezTo>
                  <a:lnTo>
                    <a:pt x="0" y="42387"/>
                  </a:lnTo>
                  <a:cubicBezTo>
                    <a:pt x="0" y="18977"/>
                    <a:pt x="18977" y="0"/>
                    <a:pt x="42387" y="0"/>
                  </a:cubicBezTo>
                  <a:lnTo>
                    <a:pt x="1641317" y="0"/>
                  </a:lnTo>
                  <a:cubicBezTo>
                    <a:pt x="1664727" y="0"/>
                    <a:pt x="1683705" y="18977"/>
                    <a:pt x="1683705" y="4238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683705" cy="10754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345038" y="6850748"/>
            <a:ext cx="5879506" cy="2986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2"/>
              </a:lnSpc>
            </a:pPr>
            <a:r>
              <a:rPr lang="en-US" sz="211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Type: Ensemble Learning (Boosting Technique)</a:t>
            </a:r>
          </a:p>
          <a:p>
            <a:pPr algn="ctr">
              <a:lnSpc>
                <a:spcPts val="2962"/>
              </a:lnSpc>
            </a:pPr>
            <a:endParaRPr lang="en-US" sz="2116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2962"/>
              </a:lnSpc>
            </a:pPr>
            <a:r>
              <a:rPr lang="en-US" sz="211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Purpose: Uses gradient boosting framework for high performance and speed.</a:t>
            </a:r>
          </a:p>
          <a:p>
            <a:pPr algn="ctr">
              <a:lnSpc>
                <a:spcPts val="2962"/>
              </a:lnSpc>
            </a:pPr>
            <a:endParaRPr lang="en-US" sz="2116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2962"/>
              </a:lnSpc>
            </a:pPr>
            <a:r>
              <a:rPr lang="en-US" sz="211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Builds trees sequentially, optimizing errors from previous trees.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0686" y="1715087"/>
            <a:ext cx="4803413" cy="721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19"/>
              </a:lnSpc>
              <a:spcBef>
                <a:spcPct val="0"/>
              </a:spcBef>
            </a:pPr>
            <a:r>
              <a:rPr lang="en-US" sz="4199" b="1">
                <a:solidFill>
                  <a:srgbClr val="5F7FA1"/>
                </a:solidFill>
                <a:latin typeface="Agrandir Bold"/>
                <a:ea typeface="Agrandir Bold"/>
                <a:cs typeface="Agrandir Bold"/>
                <a:sym typeface="Agrandir Bold"/>
              </a:rPr>
              <a:t>Linear Regression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446331" y="1514502"/>
            <a:ext cx="5676921" cy="1301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20"/>
              </a:lnSpc>
              <a:spcBef>
                <a:spcPct val="0"/>
              </a:spcBef>
            </a:pPr>
            <a:r>
              <a:rPr lang="en-US" sz="4200" b="1" dirty="0">
                <a:solidFill>
                  <a:srgbClr val="5F7FA1"/>
                </a:solidFill>
                <a:latin typeface="Agrandir Bold"/>
                <a:ea typeface="Agrandir Bold"/>
                <a:cs typeface="Agrandir Bold"/>
                <a:sym typeface="Agrandir Bold"/>
              </a:rPr>
              <a:t>Random Forest Regression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168649" y="6073508"/>
            <a:ext cx="6232284" cy="720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20"/>
              </a:lnSpc>
              <a:spcBef>
                <a:spcPct val="0"/>
              </a:spcBef>
            </a:pPr>
            <a:r>
              <a:rPr lang="en-US" sz="4200" b="1" dirty="0" err="1">
                <a:solidFill>
                  <a:srgbClr val="5F7FA1"/>
                </a:solidFill>
                <a:latin typeface="Agrandir Bold"/>
                <a:ea typeface="Agrandir Bold"/>
                <a:cs typeface="Agrandir Bold"/>
                <a:sym typeface="Agrandir Bold"/>
              </a:rPr>
              <a:t>XGBoost</a:t>
            </a:r>
            <a:r>
              <a:rPr lang="en-US" sz="4200" b="1" dirty="0">
                <a:solidFill>
                  <a:srgbClr val="5F7FA1"/>
                </a:solidFill>
                <a:latin typeface="Agrandir Bold"/>
                <a:ea typeface="Agrandir Bold"/>
                <a:cs typeface="Agrandir Bold"/>
                <a:sym typeface="Agrandir Bold"/>
              </a:rPr>
              <a:t> Regressor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85956" y="140388"/>
            <a:ext cx="7778924" cy="121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31"/>
              </a:lnSpc>
              <a:spcBef>
                <a:spcPct val="0"/>
              </a:spcBef>
            </a:pPr>
            <a:r>
              <a:rPr lang="en-US" sz="7028" b="1" u="sng" dirty="0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Agrandir Bold"/>
                <a:ea typeface="Agrandir Bold"/>
                <a:cs typeface="Agrandir Bold"/>
                <a:sym typeface="Agrandir Bold"/>
              </a:rPr>
              <a:t>Algorithms Used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72931" y="5732301"/>
            <a:ext cx="6514671" cy="3974172"/>
            <a:chOff x="0" y="0"/>
            <a:chExt cx="1223662" cy="74649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23662" cy="746495"/>
            </a:xfrm>
            <a:custGeom>
              <a:avLst/>
              <a:gdLst/>
              <a:ahLst/>
              <a:cxnLst/>
              <a:rect l="l" t="t" r="r" b="b"/>
              <a:pathLst>
                <a:path w="1223662" h="746495">
                  <a:moveTo>
                    <a:pt x="1223662" y="41593"/>
                  </a:moveTo>
                  <a:lnTo>
                    <a:pt x="1223662" y="704902"/>
                  </a:lnTo>
                  <a:cubicBezTo>
                    <a:pt x="1223662" y="715933"/>
                    <a:pt x="1219279" y="726513"/>
                    <a:pt x="1211479" y="734313"/>
                  </a:cubicBezTo>
                  <a:cubicBezTo>
                    <a:pt x="1203679" y="742113"/>
                    <a:pt x="1193100" y="746495"/>
                    <a:pt x="1182068" y="746495"/>
                  </a:cubicBezTo>
                  <a:lnTo>
                    <a:pt x="41593" y="746495"/>
                  </a:lnTo>
                  <a:cubicBezTo>
                    <a:pt x="30562" y="746495"/>
                    <a:pt x="19983" y="742113"/>
                    <a:pt x="12182" y="734313"/>
                  </a:cubicBezTo>
                  <a:cubicBezTo>
                    <a:pt x="4382" y="726513"/>
                    <a:pt x="0" y="715933"/>
                    <a:pt x="0" y="704902"/>
                  </a:cubicBezTo>
                  <a:lnTo>
                    <a:pt x="0" y="41593"/>
                  </a:lnTo>
                  <a:cubicBezTo>
                    <a:pt x="0" y="30562"/>
                    <a:pt x="4382" y="19983"/>
                    <a:pt x="12182" y="12182"/>
                  </a:cubicBezTo>
                  <a:cubicBezTo>
                    <a:pt x="19983" y="4382"/>
                    <a:pt x="30562" y="0"/>
                    <a:pt x="41593" y="0"/>
                  </a:cubicBezTo>
                  <a:lnTo>
                    <a:pt x="1182068" y="0"/>
                  </a:lnTo>
                  <a:cubicBezTo>
                    <a:pt x="1193100" y="0"/>
                    <a:pt x="1203679" y="4382"/>
                    <a:pt x="1211479" y="12182"/>
                  </a:cubicBezTo>
                  <a:cubicBezTo>
                    <a:pt x="1219279" y="19983"/>
                    <a:pt x="1223662" y="30562"/>
                    <a:pt x="1223662" y="4159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1223662" cy="803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585956" y="6533193"/>
            <a:ext cx="5585911" cy="3011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8"/>
              </a:lnSpc>
            </a:pPr>
            <a:r>
              <a:rPr lang="en-US" sz="213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Type: Supervised Learning (Classification)</a:t>
            </a:r>
          </a:p>
          <a:p>
            <a:pPr algn="ctr">
              <a:lnSpc>
                <a:spcPts val="2988"/>
              </a:lnSpc>
            </a:pPr>
            <a:endParaRPr lang="en-US" sz="2134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2988"/>
              </a:lnSpc>
            </a:pPr>
            <a:r>
              <a:rPr lang="en-US" sz="213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Purpose: Used if the target variable is categorical (e.g., pass/fail).</a:t>
            </a:r>
          </a:p>
          <a:p>
            <a:pPr algn="ctr">
              <a:lnSpc>
                <a:spcPts val="2988"/>
              </a:lnSpc>
            </a:pPr>
            <a:endParaRPr lang="en-US" sz="2134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2988"/>
              </a:lnSpc>
            </a:pPr>
            <a:r>
              <a:rPr lang="en-US" sz="213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Uses sigmoid function to estimate probabilities.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3631326" y="2755900"/>
            <a:ext cx="4442793" cy="5511800"/>
            <a:chOff x="0" y="0"/>
            <a:chExt cx="771925" cy="86257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71925" cy="862577"/>
            </a:xfrm>
            <a:custGeom>
              <a:avLst/>
              <a:gdLst/>
              <a:ahLst/>
              <a:cxnLst/>
              <a:rect l="l" t="t" r="r" b="b"/>
              <a:pathLst>
                <a:path w="771925" h="862577">
                  <a:moveTo>
                    <a:pt x="771925" y="60990"/>
                  </a:moveTo>
                  <a:lnTo>
                    <a:pt x="771925" y="801587"/>
                  </a:lnTo>
                  <a:cubicBezTo>
                    <a:pt x="771925" y="817762"/>
                    <a:pt x="765499" y="833276"/>
                    <a:pt x="754061" y="844713"/>
                  </a:cubicBezTo>
                  <a:cubicBezTo>
                    <a:pt x="742623" y="856151"/>
                    <a:pt x="727110" y="862577"/>
                    <a:pt x="710935" y="862577"/>
                  </a:cubicBezTo>
                  <a:lnTo>
                    <a:pt x="60990" y="862577"/>
                  </a:lnTo>
                  <a:cubicBezTo>
                    <a:pt x="44815" y="862577"/>
                    <a:pt x="29302" y="856151"/>
                    <a:pt x="17864" y="844713"/>
                  </a:cubicBezTo>
                  <a:cubicBezTo>
                    <a:pt x="6426" y="833276"/>
                    <a:pt x="0" y="817762"/>
                    <a:pt x="0" y="801587"/>
                  </a:cubicBezTo>
                  <a:lnTo>
                    <a:pt x="0" y="60990"/>
                  </a:lnTo>
                  <a:cubicBezTo>
                    <a:pt x="0" y="44815"/>
                    <a:pt x="6426" y="29302"/>
                    <a:pt x="17864" y="17864"/>
                  </a:cubicBezTo>
                  <a:cubicBezTo>
                    <a:pt x="29302" y="6426"/>
                    <a:pt x="44815" y="0"/>
                    <a:pt x="60990" y="0"/>
                  </a:cubicBezTo>
                  <a:lnTo>
                    <a:pt x="710935" y="0"/>
                  </a:lnTo>
                  <a:cubicBezTo>
                    <a:pt x="727110" y="0"/>
                    <a:pt x="742623" y="6426"/>
                    <a:pt x="754061" y="17864"/>
                  </a:cubicBezTo>
                  <a:cubicBezTo>
                    <a:pt x="765499" y="29302"/>
                    <a:pt x="771925" y="44815"/>
                    <a:pt x="771925" y="6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771925" cy="9197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4078052" y="4599179"/>
            <a:ext cx="3487420" cy="3566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9"/>
              </a:lnSpc>
            </a:pPr>
            <a:r>
              <a:rPr lang="en-US" sz="2242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Type: Supervised Learning (Regression)</a:t>
            </a:r>
          </a:p>
          <a:p>
            <a:pPr algn="ctr">
              <a:lnSpc>
                <a:spcPts val="3139"/>
              </a:lnSpc>
            </a:pPr>
            <a:endParaRPr lang="en-US" sz="2242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3139"/>
              </a:lnSpc>
            </a:pPr>
            <a:r>
              <a:rPr lang="en-US" sz="2242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Purpose: Fits data within a margin using kernel functions.</a:t>
            </a:r>
          </a:p>
          <a:p>
            <a:pPr algn="ctr">
              <a:lnSpc>
                <a:spcPts val="3139"/>
              </a:lnSpc>
            </a:pPr>
            <a:endParaRPr lang="en-US" sz="2242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3139"/>
              </a:lnSpc>
            </a:pPr>
            <a:r>
              <a:rPr lang="en-US" sz="2242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Works well for non-linear relationships.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721897" y="2755900"/>
            <a:ext cx="4261649" cy="1301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20"/>
              </a:lnSpc>
              <a:spcBef>
                <a:spcPct val="0"/>
              </a:spcBef>
            </a:pPr>
            <a:r>
              <a:rPr lang="en-US" sz="4200" b="1" dirty="0">
                <a:solidFill>
                  <a:srgbClr val="5F7FA1"/>
                </a:solidFill>
                <a:latin typeface="Agrandir Bold"/>
                <a:ea typeface="Agrandir Bold"/>
                <a:cs typeface="Agrandir Bold"/>
                <a:sym typeface="Agrandir Bold"/>
              </a:rPr>
              <a:t>Support Vector Regressor (SVR)</a:t>
            </a:r>
          </a:p>
        </p:txBody>
      </p:sp>
      <p:sp>
        <p:nvSpPr>
          <p:cNvPr id="28" name="Freeform 28"/>
          <p:cNvSpPr/>
          <p:nvPr/>
        </p:nvSpPr>
        <p:spPr>
          <a:xfrm flipH="1">
            <a:off x="14458682" y="267594"/>
            <a:ext cx="3385518" cy="830829"/>
          </a:xfrm>
          <a:custGeom>
            <a:avLst/>
            <a:gdLst/>
            <a:ahLst/>
            <a:cxnLst/>
            <a:rect l="l" t="t" r="r" b="b"/>
            <a:pathLst>
              <a:path w="3385518" h="830829">
                <a:moveTo>
                  <a:pt x="3385517" y="0"/>
                </a:moveTo>
                <a:lnTo>
                  <a:pt x="0" y="0"/>
                </a:lnTo>
                <a:lnTo>
                  <a:pt x="0" y="830829"/>
                </a:lnTo>
                <a:lnTo>
                  <a:pt x="3385517" y="830829"/>
                </a:lnTo>
                <a:lnTo>
                  <a:pt x="33855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 rot="-10800000" flipH="1">
            <a:off x="14564776" y="8842885"/>
            <a:ext cx="3385518" cy="830829"/>
          </a:xfrm>
          <a:custGeom>
            <a:avLst/>
            <a:gdLst/>
            <a:ahLst/>
            <a:cxnLst/>
            <a:rect l="l" t="t" r="r" b="b"/>
            <a:pathLst>
              <a:path w="3385518" h="830829">
                <a:moveTo>
                  <a:pt x="3385517" y="0"/>
                </a:moveTo>
                <a:lnTo>
                  <a:pt x="0" y="0"/>
                </a:lnTo>
                <a:lnTo>
                  <a:pt x="0" y="830830"/>
                </a:lnTo>
                <a:lnTo>
                  <a:pt x="3385517" y="830830"/>
                </a:lnTo>
                <a:lnTo>
                  <a:pt x="33855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821930" y="5755640"/>
            <a:ext cx="5194662" cy="721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19"/>
              </a:lnSpc>
              <a:spcBef>
                <a:spcPct val="0"/>
              </a:spcBef>
            </a:pPr>
            <a:r>
              <a:rPr lang="en-US" sz="4199" b="1" dirty="0">
                <a:solidFill>
                  <a:srgbClr val="5F7FA1"/>
                </a:solidFill>
                <a:latin typeface="Agrandir Bold"/>
                <a:ea typeface="Agrandir Bold"/>
                <a:cs typeface="Agrandir Bold"/>
                <a:sym typeface="Agrandir Bold"/>
              </a:rPr>
              <a:t>Logistic Regression</a:t>
            </a:r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7F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7117819" y="-9154920"/>
            <a:ext cx="4030523" cy="18309839"/>
            <a:chOff x="0" y="0"/>
            <a:chExt cx="1061563" cy="48225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1563" cy="4822592"/>
            </a:xfrm>
            <a:custGeom>
              <a:avLst/>
              <a:gdLst/>
              <a:ahLst/>
              <a:cxnLst/>
              <a:rect l="l" t="t" r="r" b="b"/>
              <a:pathLst>
                <a:path w="1061563" h="4822592">
                  <a:moveTo>
                    <a:pt x="1061563" y="0"/>
                  </a:moveTo>
                  <a:lnTo>
                    <a:pt x="1061563" y="4822592"/>
                  </a:lnTo>
                  <a:lnTo>
                    <a:pt x="0" y="482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061563" cy="48797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168450" y="2184255"/>
            <a:ext cx="15448019" cy="7561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7709" lvl="1" indent="-308854" algn="ctr">
              <a:lnSpc>
                <a:spcPts val="4005"/>
              </a:lnSpc>
              <a:spcBef>
                <a:spcPct val="0"/>
              </a:spcBef>
              <a:buAutoNum type="arabicPeriod"/>
            </a:pPr>
            <a:r>
              <a:rPr lang="en-US" sz="2861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To understand how data science and machine learning can be applied in the field of education.</a:t>
            </a:r>
          </a:p>
          <a:p>
            <a:pPr algn="ctr">
              <a:lnSpc>
                <a:spcPts val="4005"/>
              </a:lnSpc>
              <a:spcBef>
                <a:spcPct val="0"/>
              </a:spcBef>
            </a:pPr>
            <a:endParaRPr lang="en-US" sz="2861" b="1">
              <a:solidFill>
                <a:srgbClr val="FFFFFF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  <a:p>
            <a:pPr algn="ctr">
              <a:lnSpc>
                <a:spcPts val="4005"/>
              </a:lnSpc>
              <a:spcBef>
                <a:spcPct val="0"/>
              </a:spcBef>
            </a:pPr>
            <a:r>
              <a:rPr lang="en-US" sz="2861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2. To analyze the factors that influence students’ academic performance.</a:t>
            </a:r>
          </a:p>
          <a:p>
            <a:pPr algn="ctr">
              <a:lnSpc>
                <a:spcPts val="4005"/>
              </a:lnSpc>
              <a:spcBef>
                <a:spcPct val="0"/>
              </a:spcBef>
            </a:pPr>
            <a:endParaRPr lang="en-US" sz="2861" b="1">
              <a:solidFill>
                <a:srgbClr val="FFFFFF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  <a:p>
            <a:pPr algn="ctr">
              <a:lnSpc>
                <a:spcPts val="4005"/>
              </a:lnSpc>
              <a:spcBef>
                <a:spcPct val="0"/>
              </a:spcBef>
            </a:pPr>
            <a:r>
              <a:rPr lang="en-US" sz="2861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3. To help identify students who may need extra academic support early.</a:t>
            </a:r>
          </a:p>
          <a:p>
            <a:pPr algn="ctr">
              <a:lnSpc>
                <a:spcPts val="4005"/>
              </a:lnSpc>
              <a:spcBef>
                <a:spcPct val="0"/>
              </a:spcBef>
            </a:pPr>
            <a:endParaRPr lang="en-US" sz="2861" b="1">
              <a:solidFill>
                <a:srgbClr val="FFFFFF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  <a:p>
            <a:pPr algn="ctr">
              <a:lnSpc>
                <a:spcPts val="4005"/>
              </a:lnSpc>
              <a:spcBef>
                <a:spcPct val="0"/>
              </a:spcBef>
            </a:pPr>
            <a:r>
              <a:rPr lang="en-US" sz="2861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4. To gain practical experience in Python programming and using tools like VS Code.</a:t>
            </a:r>
          </a:p>
          <a:p>
            <a:pPr algn="ctr">
              <a:lnSpc>
                <a:spcPts val="4005"/>
              </a:lnSpc>
              <a:spcBef>
                <a:spcPct val="0"/>
              </a:spcBef>
            </a:pPr>
            <a:endParaRPr lang="en-US" sz="2861" b="1">
              <a:solidFill>
                <a:srgbClr val="FFFFFF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  <a:p>
            <a:pPr algn="ctr">
              <a:lnSpc>
                <a:spcPts val="4005"/>
              </a:lnSpc>
              <a:spcBef>
                <a:spcPct val="0"/>
              </a:spcBef>
            </a:pPr>
            <a:r>
              <a:rPr lang="en-US" sz="2861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5. To enhance knowledge of data preprocessing, visualization, and predictive modeling.</a:t>
            </a:r>
          </a:p>
          <a:p>
            <a:pPr algn="ctr">
              <a:lnSpc>
                <a:spcPts val="4005"/>
              </a:lnSpc>
              <a:spcBef>
                <a:spcPct val="0"/>
              </a:spcBef>
            </a:pPr>
            <a:endParaRPr lang="en-US" sz="2861" b="1">
              <a:solidFill>
                <a:srgbClr val="FFFFFF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  <a:p>
            <a:pPr algn="ctr">
              <a:lnSpc>
                <a:spcPts val="4005"/>
              </a:lnSpc>
              <a:spcBef>
                <a:spcPct val="0"/>
              </a:spcBef>
            </a:pPr>
            <a:r>
              <a:rPr lang="en-US" sz="2861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6. To contribute to improving the overall teaching and learning process through data-driven insights.</a:t>
            </a:r>
          </a:p>
          <a:p>
            <a:pPr algn="ctr">
              <a:lnSpc>
                <a:spcPts val="4005"/>
              </a:lnSpc>
              <a:spcBef>
                <a:spcPct val="0"/>
              </a:spcBef>
            </a:pPr>
            <a:endParaRPr lang="en-US" sz="2861" b="1">
              <a:solidFill>
                <a:srgbClr val="FFFFFF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  <a:p>
            <a:pPr algn="ctr">
              <a:lnSpc>
                <a:spcPts val="4005"/>
              </a:lnSpc>
              <a:spcBef>
                <a:spcPct val="0"/>
              </a:spcBef>
            </a:pPr>
            <a:r>
              <a:rPr lang="en-US" sz="2861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7. To work on a real-world problem that is relatable and meaningful as a student.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1448" y="-1"/>
            <a:ext cx="9376952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80"/>
              </a:lnSpc>
            </a:pPr>
            <a:r>
              <a:rPr lang="en-US" sz="6800" b="1" dirty="0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Agrandir Bold"/>
                <a:ea typeface="Agrandir Bold"/>
                <a:cs typeface="Agrandir Bold"/>
                <a:sym typeface="Agrandir Bold"/>
              </a:rPr>
              <a:t>Reason for choosing this project</a:t>
            </a:r>
          </a:p>
        </p:txBody>
      </p:sp>
      <p:sp>
        <p:nvSpPr>
          <p:cNvPr id="7" name="Freeform 7"/>
          <p:cNvSpPr/>
          <p:nvPr/>
        </p:nvSpPr>
        <p:spPr>
          <a:xfrm rot="5400000" flipH="1">
            <a:off x="-1307892" y="5346393"/>
            <a:ext cx="5272616" cy="1293936"/>
          </a:xfrm>
          <a:custGeom>
            <a:avLst/>
            <a:gdLst/>
            <a:ahLst/>
            <a:cxnLst/>
            <a:rect l="l" t="t" r="r" b="b"/>
            <a:pathLst>
              <a:path w="5272616" h="1293936">
                <a:moveTo>
                  <a:pt x="5272616" y="0"/>
                </a:moveTo>
                <a:lnTo>
                  <a:pt x="0" y="0"/>
                </a:lnTo>
                <a:lnTo>
                  <a:pt x="0" y="1293936"/>
                </a:lnTo>
                <a:lnTo>
                  <a:pt x="5272616" y="1293936"/>
                </a:lnTo>
                <a:lnTo>
                  <a:pt x="527261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7F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442826" cy="10287000"/>
            <a:chOff x="0" y="0"/>
            <a:chExt cx="906775" cy="2709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06775" cy="2709472"/>
            </a:xfrm>
            <a:custGeom>
              <a:avLst/>
              <a:gdLst/>
              <a:ahLst/>
              <a:cxnLst/>
              <a:rect l="l" t="t" r="r" b="b"/>
              <a:pathLst>
                <a:path w="906775" h="2709472">
                  <a:moveTo>
                    <a:pt x="906775" y="0"/>
                  </a:moveTo>
                  <a:lnTo>
                    <a:pt x="906775" y="2709472"/>
                  </a:lnTo>
                  <a:lnTo>
                    <a:pt x="0" y="27094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906775" cy="27666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849605" y="723030"/>
            <a:ext cx="6321462" cy="8998664"/>
            <a:chOff x="0" y="0"/>
            <a:chExt cx="979360" cy="13941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79360" cy="1394129"/>
            </a:xfrm>
            <a:custGeom>
              <a:avLst/>
              <a:gdLst/>
              <a:ahLst/>
              <a:cxnLst/>
              <a:rect l="l" t="t" r="r" b="b"/>
              <a:pathLst>
                <a:path w="979360" h="1394129">
                  <a:moveTo>
                    <a:pt x="61235" y="0"/>
                  </a:moveTo>
                  <a:lnTo>
                    <a:pt x="918125" y="0"/>
                  </a:lnTo>
                  <a:cubicBezTo>
                    <a:pt x="951944" y="0"/>
                    <a:pt x="979360" y="27416"/>
                    <a:pt x="979360" y="61235"/>
                  </a:cubicBezTo>
                  <a:lnTo>
                    <a:pt x="979360" y="1332893"/>
                  </a:lnTo>
                  <a:cubicBezTo>
                    <a:pt x="979360" y="1366713"/>
                    <a:pt x="951944" y="1394129"/>
                    <a:pt x="918125" y="1394129"/>
                  </a:cubicBezTo>
                  <a:lnTo>
                    <a:pt x="61235" y="1394129"/>
                  </a:lnTo>
                  <a:cubicBezTo>
                    <a:pt x="27416" y="1394129"/>
                    <a:pt x="0" y="1366713"/>
                    <a:pt x="0" y="1332893"/>
                  </a:cubicBezTo>
                  <a:lnTo>
                    <a:pt x="0" y="61235"/>
                  </a:lnTo>
                  <a:cubicBezTo>
                    <a:pt x="0" y="27416"/>
                    <a:pt x="27416" y="0"/>
                    <a:pt x="61235" y="0"/>
                  </a:cubicBezTo>
                  <a:close/>
                </a:path>
              </a:pathLst>
            </a:custGeom>
            <a:blipFill>
              <a:blip r:embed="rId2"/>
              <a:stretch>
                <a:fillRect l="-57434" r="-57434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12365414" y="-4394847"/>
            <a:ext cx="8789694" cy="8789694"/>
          </a:xfrm>
          <a:custGeom>
            <a:avLst/>
            <a:gdLst/>
            <a:ahLst/>
            <a:cxnLst/>
            <a:rect l="l" t="t" r="r" b="b"/>
            <a:pathLst>
              <a:path w="8789694" h="8789694">
                <a:moveTo>
                  <a:pt x="0" y="0"/>
                </a:moveTo>
                <a:lnTo>
                  <a:pt x="8789694" y="0"/>
                </a:lnTo>
                <a:lnTo>
                  <a:pt x="8789694" y="8789694"/>
                </a:lnTo>
                <a:lnTo>
                  <a:pt x="0" y="87896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021729" y="206421"/>
            <a:ext cx="10743448" cy="1143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0"/>
              </a:lnSpc>
            </a:pPr>
            <a:r>
              <a:rPr lang="en-US" sz="6800" b="1" u="sng" dirty="0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Agrandir Bold"/>
                <a:ea typeface="Agrandir Bold"/>
                <a:cs typeface="Agrandir Bold"/>
                <a:sym typeface="Agrandir Bold"/>
              </a:rPr>
              <a:t>What I’m Trying To Solve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73540" y="5200806"/>
            <a:ext cx="4962074" cy="1815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3"/>
              </a:lnSpc>
            </a:pPr>
            <a:r>
              <a:rPr lang="en-US" sz="257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Identify at-risk students early who may fail or underperform.</a:t>
            </a:r>
          </a:p>
          <a:p>
            <a:pPr algn="l">
              <a:lnSpc>
                <a:spcPts val="3603"/>
              </a:lnSpc>
            </a:pPr>
            <a:endParaRPr lang="en-US" sz="2574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603"/>
              </a:lnSpc>
            </a:pPr>
            <a:endParaRPr lang="en-US" sz="2574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714410" y="5146162"/>
            <a:ext cx="5317166" cy="2066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8"/>
              </a:lnSpc>
            </a:pPr>
            <a:r>
              <a:rPr lang="en-US" sz="257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Provide targeted support and intervention (like counseling, extra classes, or mentoring).</a:t>
            </a:r>
          </a:p>
          <a:p>
            <a:pPr algn="l">
              <a:lnSpc>
                <a:spcPts val="2800"/>
              </a:lnSpc>
            </a:pPr>
            <a:endParaRPr lang="en-US" sz="257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800"/>
              </a:lnSpc>
            </a:pPr>
            <a:endParaRPr lang="en-US" sz="257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873540" y="7197539"/>
            <a:ext cx="4789807" cy="2696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8"/>
              </a:lnSpc>
            </a:pPr>
            <a:r>
              <a:rPr lang="en-US" sz="257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Understand key factors influencing student performance (like study time, health, or prior grades).</a:t>
            </a:r>
          </a:p>
          <a:p>
            <a:pPr algn="l">
              <a:lnSpc>
                <a:spcPts val="3598"/>
              </a:lnSpc>
            </a:pPr>
            <a:endParaRPr lang="en-US" sz="257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598"/>
              </a:lnSpc>
            </a:pPr>
            <a:endParaRPr lang="en-US" sz="257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714410" y="7197539"/>
            <a:ext cx="4893114" cy="1353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8"/>
              </a:lnSpc>
            </a:pPr>
            <a:r>
              <a:rPr lang="en-US" sz="257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Make data-driven academic decisions instead of relying only on observation.</a:t>
            </a:r>
          </a:p>
        </p:txBody>
      </p:sp>
      <p:sp>
        <p:nvSpPr>
          <p:cNvPr id="13" name="Freeform 13"/>
          <p:cNvSpPr/>
          <p:nvPr/>
        </p:nvSpPr>
        <p:spPr>
          <a:xfrm>
            <a:off x="6363452" y="5429959"/>
            <a:ext cx="357688" cy="357688"/>
          </a:xfrm>
          <a:custGeom>
            <a:avLst/>
            <a:gdLst/>
            <a:ahLst/>
            <a:cxnLst/>
            <a:rect l="l" t="t" r="r" b="b"/>
            <a:pathLst>
              <a:path w="357688" h="357688">
                <a:moveTo>
                  <a:pt x="0" y="0"/>
                </a:moveTo>
                <a:lnTo>
                  <a:pt x="357688" y="0"/>
                </a:lnTo>
                <a:lnTo>
                  <a:pt x="357688" y="357688"/>
                </a:lnTo>
                <a:lnTo>
                  <a:pt x="0" y="3576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186570" y="5429959"/>
            <a:ext cx="357688" cy="357688"/>
          </a:xfrm>
          <a:custGeom>
            <a:avLst/>
            <a:gdLst/>
            <a:ahLst/>
            <a:cxnLst/>
            <a:rect l="l" t="t" r="r" b="b"/>
            <a:pathLst>
              <a:path w="357688" h="357688">
                <a:moveTo>
                  <a:pt x="0" y="0"/>
                </a:moveTo>
                <a:lnTo>
                  <a:pt x="357688" y="0"/>
                </a:lnTo>
                <a:lnTo>
                  <a:pt x="357688" y="357688"/>
                </a:lnTo>
                <a:lnTo>
                  <a:pt x="0" y="3576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363452" y="7598901"/>
            <a:ext cx="357688" cy="357688"/>
          </a:xfrm>
          <a:custGeom>
            <a:avLst/>
            <a:gdLst/>
            <a:ahLst/>
            <a:cxnLst/>
            <a:rect l="l" t="t" r="r" b="b"/>
            <a:pathLst>
              <a:path w="357688" h="357688">
                <a:moveTo>
                  <a:pt x="0" y="0"/>
                </a:moveTo>
                <a:lnTo>
                  <a:pt x="357688" y="0"/>
                </a:lnTo>
                <a:lnTo>
                  <a:pt x="357688" y="357688"/>
                </a:lnTo>
                <a:lnTo>
                  <a:pt x="0" y="3576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186570" y="7598901"/>
            <a:ext cx="357688" cy="357688"/>
          </a:xfrm>
          <a:custGeom>
            <a:avLst/>
            <a:gdLst/>
            <a:ahLst/>
            <a:cxnLst/>
            <a:rect l="l" t="t" r="r" b="b"/>
            <a:pathLst>
              <a:path w="357688" h="357688">
                <a:moveTo>
                  <a:pt x="0" y="0"/>
                </a:moveTo>
                <a:lnTo>
                  <a:pt x="357688" y="0"/>
                </a:lnTo>
                <a:lnTo>
                  <a:pt x="357688" y="357688"/>
                </a:lnTo>
                <a:lnTo>
                  <a:pt x="0" y="3576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5561607" y="1417984"/>
            <a:ext cx="12548014" cy="3592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8"/>
              </a:lnSpc>
            </a:pPr>
            <a:r>
              <a:rPr lang="en-US" sz="257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Many students struggle academically due to various factors like poor study habits, irregular attendance, or lack of family support. Teachers often find it difficult to detect these issues in advance.</a:t>
            </a:r>
          </a:p>
          <a:p>
            <a:pPr algn="ctr">
              <a:lnSpc>
                <a:spcPts val="3598"/>
              </a:lnSpc>
            </a:pPr>
            <a:endParaRPr lang="en-US" sz="257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3598"/>
              </a:lnSpc>
              <a:spcBef>
                <a:spcPct val="0"/>
              </a:spcBef>
            </a:pPr>
            <a:r>
              <a:rPr lang="en-US" sz="257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Your Student Performance Prediction System uses Machine Learning to analyze demographic, social, and academic data and predict the final grade (G3). This helps educators to:</a:t>
            </a:r>
          </a:p>
          <a:p>
            <a:pPr algn="ctr">
              <a:lnSpc>
                <a:spcPts val="3598"/>
              </a:lnSpc>
              <a:spcBef>
                <a:spcPct val="0"/>
              </a:spcBef>
            </a:pPr>
            <a:endParaRPr lang="en-US" sz="257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369979"/>
            <a:ext cx="18288000" cy="9258300"/>
            <a:chOff x="0" y="0"/>
            <a:chExt cx="4816711" cy="24385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711" cy="2438525"/>
            </a:xfrm>
            <a:custGeom>
              <a:avLst/>
              <a:gdLst/>
              <a:ahLst/>
              <a:cxnLst/>
              <a:rect l="l" t="t" r="r" b="b"/>
              <a:pathLst>
                <a:path w="4816711" h="2438525">
                  <a:moveTo>
                    <a:pt x="4816711" y="0"/>
                  </a:moveTo>
                  <a:lnTo>
                    <a:pt x="4816711" y="2438525"/>
                  </a:lnTo>
                  <a:lnTo>
                    <a:pt x="0" y="2438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FA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6711" cy="2495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3709" y="3076630"/>
            <a:ext cx="9226041" cy="4494145"/>
          </a:xfrm>
          <a:custGeom>
            <a:avLst/>
            <a:gdLst/>
            <a:ahLst/>
            <a:cxnLst/>
            <a:rect l="l" t="t" r="r" b="b"/>
            <a:pathLst>
              <a:path w="9226041" h="4494145">
                <a:moveTo>
                  <a:pt x="0" y="0"/>
                </a:moveTo>
                <a:lnTo>
                  <a:pt x="9226041" y="0"/>
                </a:lnTo>
                <a:lnTo>
                  <a:pt x="9226041" y="4494146"/>
                </a:lnTo>
                <a:lnTo>
                  <a:pt x="0" y="44941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49" r="-290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526012" y="1979661"/>
            <a:ext cx="8525492" cy="7278639"/>
          </a:xfrm>
          <a:custGeom>
            <a:avLst/>
            <a:gdLst/>
            <a:ahLst/>
            <a:cxnLst/>
            <a:rect l="l" t="t" r="r" b="b"/>
            <a:pathLst>
              <a:path w="8525492" h="7278639">
                <a:moveTo>
                  <a:pt x="0" y="0"/>
                </a:moveTo>
                <a:lnTo>
                  <a:pt x="8525492" y="0"/>
                </a:lnTo>
                <a:lnTo>
                  <a:pt x="8525492" y="7278639"/>
                </a:lnTo>
                <a:lnTo>
                  <a:pt x="0" y="72786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33400" y="156763"/>
            <a:ext cx="12922490" cy="121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31"/>
              </a:lnSpc>
              <a:spcBef>
                <a:spcPct val="0"/>
              </a:spcBef>
            </a:pPr>
            <a:r>
              <a:rPr lang="en-US" sz="7028" b="1" u="sng" dirty="0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Agrandir Bold"/>
                <a:ea typeface="Agrandir Bold"/>
                <a:cs typeface="Agrandir Bold"/>
                <a:sym typeface="Agrandir Bold"/>
              </a:rPr>
              <a:t>Demo Interface Screenshots</a:t>
            </a:r>
          </a:p>
        </p:txBody>
      </p:sp>
    </p:spTree>
  </p:cSld>
  <p:clrMapOvr>
    <a:masterClrMapping/>
  </p:clrMapOvr>
  <p:transition spd="med">
    <p:split orient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7F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369" y="2391877"/>
            <a:ext cx="8601366" cy="7089801"/>
          </a:xfrm>
          <a:custGeom>
            <a:avLst/>
            <a:gdLst/>
            <a:ahLst/>
            <a:cxnLst/>
            <a:rect l="l" t="t" r="r" b="b"/>
            <a:pathLst>
              <a:path w="8601366" h="7089801">
                <a:moveTo>
                  <a:pt x="0" y="0"/>
                </a:moveTo>
                <a:lnTo>
                  <a:pt x="8601365" y="0"/>
                </a:lnTo>
                <a:lnTo>
                  <a:pt x="8601365" y="7089801"/>
                </a:lnTo>
                <a:lnTo>
                  <a:pt x="0" y="70898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433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770934" y="1686170"/>
            <a:ext cx="9517066" cy="8386914"/>
          </a:xfrm>
          <a:custGeom>
            <a:avLst/>
            <a:gdLst/>
            <a:ahLst/>
            <a:cxnLst/>
            <a:rect l="l" t="t" r="r" b="b"/>
            <a:pathLst>
              <a:path w="9517066" h="8386914">
                <a:moveTo>
                  <a:pt x="0" y="0"/>
                </a:moveTo>
                <a:lnTo>
                  <a:pt x="9517066" y="0"/>
                </a:lnTo>
                <a:lnTo>
                  <a:pt x="9517066" y="8386914"/>
                </a:lnTo>
                <a:lnTo>
                  <a:pt x="0" y="83869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5400000">
            <a:off x="7128738" y="-9978548"/>
            <a:ext cx="4030523" cy="18309839"/>
            <a:chOff x="0" y="0"/>
            <a:chExt cx="1061563" cy="48225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61563" cy="4822592"/>
            </a:xfrm>
            <a:custGeom>
              <a:avLst/>
              <a:gdLst/>
              <a:ahLst/>
              <a:cxnLst/>
              <a:rect l="l" t="t" r="r" b="b"/>
              <a:pathLst>
                <a:path w="1061563" h="4822592">
                  <a:moveTo>
                    <a:pt x="1061563" y="0"/>
                  </a:moveTo>
                  <a:lnTo>
                    <a:pt x="1061563" y="4822592"/>
                  </a:lnTo>
                  <a:lnTo>
                    <a:pt x="0" y="482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061563" cy="48797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6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79938" y="14748"/>
            <a:ext cx="12922490" cy="1213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31"/>
              </a:lnSpc>
              <a:spcBef>
                <a:spcPct val="0"/>
              </a:spcBef>
            </a:pPr>
            <a:r>
              <a:rPr lang="en-US" sz="7028" b="1" u="sng" dirty="0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Agrandir Bold"/>
                <a:ea typeface="Agrandir Bold"/>
                <a:cs typeface="Agrandir Bold"/>
                <a:sym typeface="Agrandir Bold"/>
              </a:rPr>
              <a:t>Demo Interface Screenshots</a:t>
            </a:r>
          </a:p>
        </p:txBody>
      </p: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840</Words>
  <Application>Microsoft Office PowerPoint</Application>
  <PresentationFormat>Custom</PresentationFormat>
  <Paragraphs>118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Glacial Indifference Bold</vt:lpstr>
      <vt:lpstr>Calibri</vt:lpstr>
      <vt:lpstr>Poppins</vt:lpstr>
      <vt:lpstr>Poppins Bold</vt:lpstr>
      <vt:lpstr>Franklin Gothic Medium</vt:lpstr>
      <vt:lpstr>Agrandir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Corporate Investor Pitch Deck Presentation</dc:title>
  <cp:lastModifiedBy>SUBHADEEP DAS</cp:lastModifiedBy>
  <cp:revision>2</cp:revision>
  <dcterms:created xsi:type="dcterms:W3CDTF">2006-08-16T00:00:00Z</dcterms:created>
  <dcterms:modified xsi:type="dcterms:W3CDTF">2025-11-06T23:15:59Z</dcterms:modified>
  <dc:identifier>DAG3w0uFP3s</dc:identifier>
</cp:coreProperties>
</file>